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5" r:id="rId9"/>
    <p:sldId id="263" r:id="rId10"/>
    <p:sldId id="264" r:id="rId11"/>
    <p:sldId id="297" r:id="rId12"/>
    <p:sldId id="266" r:id="rId13"/>
    <p:sldId id="267" r:id="rId14"/>
    <p:sldId id="268" r:id="rId15"/>
    <p:sldId id="269" r:id="rId16"/>
    <p:sldId id="270" r:id="rId17"/>
    <p:sldId id="272" r:id="rId18"/>
    <p:sldId id="273" r:id="rId19"/>
    <p:sldId id="274" r:id="rId20"/>
    <p:sldId id="275" r:id="rId21"/>
    <p:sldId id="276" r:id="rId22"/>
    <p:sldId id="277" r:id="rId23"/>
    <p:sldId id="298" r:id="rId24"/>
    <p:sldId id="278" r:id="rId25"/>
    <p:sldId id="279" r:id="rId26"/>
    <p:sldId id="299" r:id="rId27"/>
    <p:sldId id="282" r:id="rId28"/>
    <p:sldId id="283" r:id="rId29"/>
    <p:sldId id="284" r:id="rId30"/>
    <p:sldId id="285" r:id="rId31"/>
    <p:sldId id="286" r:id="rId32"/>
    <p:sldId id="287" r:id="rId33"/>
    <p:sldId id="288" r:id="rId34"/>
    <p:sldId id="289" r:id="rId35"/>
    <p:sldId id="301" r:id="rId36"/>
    <p:sldId id="302" r:id="rId37"/>
    <p:sldId id="303" r:id="rId38"/>
    <p:sldId id="304" r:id="rId39"/>
    <p:sldId id="305" r:id="rId40"/>
    <p:sldId id="292" r:id="rId41"/>
    <p:sldId id="293" r:id="rId42"/>
    <p:sldId id="300" r:id="rId43"/>
    <p:sldId id="294" r:id="rId44"/>
    <p:sldId id="295" r:id="rId45"/>
    <p:sldId id="296"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78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7698E-7496-4907-826B-C84009A7BC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D44B3DA-78F3-40CB-BBAF-60927A5BEB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E0DF247-0C83-4DBE-910D-D28B33D18CBA}"/>
              </a:ext>
            </a:extLst>
          </p:cNvPr>
          <p:cNvSpPr>
            <a:spLocks noGrp="1"/>
          </p:cNvSpPr>
          <p:nvPr>
            <p:ph type="dt" sz="half" idx="10"/>
          </p:nvPr>
        </p:nvSpPr>
        <p:spPr/>
        <p:txBody>
          <a:bodyPr/>
          <a:lstStyle/>
          <a:p>
            <a:fld id="{5E92433A-9207-40E5-81FE-016F49B1DE54}" type="datetimeFigureOut">
              <a:rPr lang="en-GB" smtClean="0"/>
              <a:t>13/11/2024</a:t>
            </a:fld>
            <a:endParaRPr lang="en-GB"/>
          </a:p>
        </p:txBody>
      </p:sp>
      <p:sp>
        <p:nvSpPr>
          <p:cNvPr id="5" name="Footer Placeholder 4">
            <a:extLst>
              <a:ext uri="{FF2B5EF4-FFF2-40B4-BE49-F238E27FC236}">
                <a16:creationId xmlns:a16="http://schemas.microsoft.com/office/drawing/2014/main" id="{DD7FFD58-C50B-4B2D-9530-D3DEB3DFAA9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CABEE3-9553-43D9-9D26-35E2C89F8AB4}"/>
              </a:ext>
            </a:extLst>
          </p:cNvPr>
          <p:cNvSpPr>
            <a:spLocks noGrp="1"/>
          </p:cNvSpPr>
          <p:nvPr>
            <p:ph type="sldNum" sz="quarter" idx="12"/>
          </p:nvPr>
        </p:nvSpPr>
        <p:spPr/>
        <p:txBody>
          <a:bodyPr/>
          <a:lstStyle/>
          <a:p>
            <a:fld id="{7343F2BE-79B8-4365-962C-D542FA136EC9}" type="slidenum">
              <a:rPr lang="en-GB" smtClean="0"/>
              <a:t>‹#›</a:t>
            </a:fld>
            <a:endParaRPr lang="en-GB"/>
          </a:p>
        </p:txBody>
      </p:sp>
    </p:spTree>
    <p:extLst>
      <p:ext uri="{BB962C8B-B14F-4D97-AF65-F5344CB8AC3E}">
        <p14:creationId xmlns:p14="http://schemas.microsoft.com/office/powerpoint/2010/main" val="94141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25240-EF97-449E-96CB-16531AADDE0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4734A57-B4E9-4C0A-952B-82E10D4868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E4B1174-EEAF-4509-A89A-8C8B9EA66BDD}"/>
              </a:ext>
            </a:extLst>
          </p:cNvPr>
          <p:cNvSpPr>
            <a:spLocks noGrp="1"/>
          </p:cNvSpPr>
          <p:nvPr>
            <p:ph type="dt" sz="half" idx="10"/>
          </p:nvPr>
        </p:nvSpPr>
        <p:spPr/>
        <p:txBody>
          <a:bodyPr/>
          <a:lstStyle/>
          <a:p>
            <a:fld id="{5E92433A-9207-40E5-81FE-016F49B1DE54}" type="datetimeFigureOut">
              <a:rPr lang="en-GB" smtClean="0"/>
              <a:t>13/11/2024</a:t>
            </a:fld>
            <a:endParaRPr lang="en-GB"/>
          </a:p>
        </p:txBody>
      </p:sp>
      <p:sp>
        <p:nvSpPr>
          <p:cNvPr id="5" name="Footer Placeholder 4">
            <a:extLst>
              <a:ext uri="{FF2B5EF4-FFF2-40B4-BE49-F238E27FC236}">
                <a16:creationId xmlns:a16="http://schemas.microsoft.com/office/drawing/2014/main" id="{0C3B7B83-6B8A-43A4-BFCC-E8C4C17AB0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A35A57-9233-4B09-97CA-02F8E3765DFE}"/>
              </a:ext>
            </a:extLst>
          </p:cNvPr>
          <p:cNvSpPr>
            <a:spLocks noGrp="1"/>
          </p:cNvSpPr>
          <p:nvPr>
            <p:ph type="sldNum" sz="quarter" idx="12"/>
          </p:nvPr>
        </p:nvSpPr>
        <p:spPr/>
        <p:txBody>
          <a:bodyPr/>
          <a:lstStyle/>
          <a:p>
            <a:fld id="{7343F2BE-79B8-4365-962C-D542FA136EC9}" type="slidenum">
              <a:rPr lang="en-GB" smtClean="0"/>
              <a:t>‹#›</a:t>
            </a:fld>
            <a:endParaRPr lang="en-GB"/>
          </a:p>
        </p:txBody>
      </p:sp>
    </p:spTree>
    <p:extLst>
      <p:ext uri="{BB962C8B-B14F-4D97-AF65-F5344CB8AC3E}">
        <p14:creationId xmlns:p14="http://schemas.microsoft.com/office/powerpoint/2010/main" val="2842295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3238CF-1F2F-4C82-9DB0-7A063729033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AFEC682-551B-4F05-87D3-E310EE745D2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1D8FFD2-5060-4948-84A7-97B5A7CCDDDB}"/>
              </a:ext>
            </a:extLst>
          </p:cNvPr>
          <p:cNvSpPr>
            <a:spLocks noGrp="1"/>
          </p:cNvSpPr>
          <p:nvPr>
            <p:ph type="dt" sz="half" idx="10"/>
          </p:nvPr>
        </p:nvSpPr>
        <p:spPr/>
        <p:txBody>
          <a:bodyPr/>
          <a:lstStyle/>
          <a:p>
            <a:fld id="{5E92433A-9207-40E5-81FE-016F49B1DE54}" type="datetimeFigureOut">
              <a:rPr lang="en-GB" smtClean="0"/>
              <a:t>13/11/2024</a:t>
            </a:fld>
            <a:endParaRPr lang="en-GB"/>
          </a:p>
        </p:txBody>
      </p:sp>
      <p:sp>
        <p:nvSpPr>
          <p:cNvPr id="5" name="Footer Placeholder 4">
            <a:extLst>
              <a:ext uri="{FF2B5EF4-FFF2-40B4-BE49-F238E27FC236}">
                <a16:creationId xmlns:a16="http://schemas.microsoft.com/office/drawing/2014/main" id="{7C9D7638-B450-47C7-AA78-439CDB860C4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330AC54-61EC-43FB-8FC4-43EC3992C40D}"/>
              </a:ext>
            </a:extLst>
          </p:cNvPr>
          <p:cNvSpPr>
            <a:spLocks noGrp="1"/>
          </p:cNvSpPr>
          <p:nvPr>
            <p:ph type="sldNum" sz="quarter" idx="12"/>
          </p:nvPr>
        </p:nvSpPr>
        <p:spPr/>
        <p:txBody>
          <a:bodyPr/>
          <a:lstStyle/>
          <a:p>
            <a:fld id="{7343F2BE-79B8-4365-962C-D542FA136EC9}" type="slidenum">
              <a:rPr lang="en-GB" smtClean="0"/>
              <a:t>‹#›</a:t>
            </a:fld>
            <a:endParaRPr lang="en-GB"/>
          </a:p>
        </p:txBody>
      </p:sp>
    </p:spTree>
    <p:extLst>
      <p:ext uri="{BB962C8B-B14F-4D97-AF65-F5344CB8AC3E}">
        <p14:creationId xmlns:p14="http://schemas.microsoft.com/office/powerpoint/2010/main" val="1394135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7E804-DBE5-4C1C-B9DD-163C1D04E03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21A4CC-6342-4D3E-97D3-1EF3B65A977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66987AB-DF56-4988-8641-AAEF1807BB0A}"/>
              </a:ext>
            </a:extLst>
          </p:cNvPr>
          <p:cNvSpPr>
            <a:spLocks noGrp="1"/>
          </p:cNvSpPr>
          <p:nvPr>
            <p:ph type="dt" sz="half" idx="10"/>
          </p:nvPr>
        </p:nvSpPr>
        <p:spPr/>
        <p:txBody>
          <a:bodyPr/>
          <a:lstStyle/>
          <a:p>
            <a:fld id="{5E92433A-9207-40E5-81FE-016F49B1DE54}" type="datetimeFigureOut">
              <a:rPr lang="en-GB" smtClean="0"/>
              <a:t>13/11/2024</a:t>
            </a:fld>
            <a:endParaRPr lang="en-GB"/>
          </a:p>
        </p:txBody>
      </p:sp>
      <p:sp>
        <p:nvSpPr>
          <p:cNvPr id="5" name="Footer Placeholder 4">
            <a:extLst>
              <a:ext uri="{FF2B5EF4-FFF2-40B4-BE49-F238E27FC236}">
                <a16:creationId xmlns:a16="http://schemas.microsoft.com/office/drawing/2014/main" id="{06E32450-9F10-4D64-8D98-D5E705FFFB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4DFE1AD-DEEF-4A5E-9AAB-7EDE07387BA5}"/>
              </a:ext>
            </a:extLst>
          </p:cNvPr>
          <p:cNvSpPr>
            <a:spLocks noGrp="1"/>
          </p:cNvSpPr>
          <p:nvPr>
            <p:ph type="sldNum" sz="quarter" idx="12"/>
          </p:nvPr>
        </p:nvSpPr>
        <p:spPr/>
        <p:txBody>
          <a:bodyPr/>
          <a:lstStyle/>
          <a:p>
            <a:fld id="{7343F2BE-79B8-4365-962C-D542FA136EC9}" type="slidenum">
              <a:rPr lang="en-GB" smtClean="0"/>
              <a:t>‹#›</a:t>
            </a:fld>
            <a:endParaRPr lang="en-GB"/>
          </a:p>
        </p:txBody>
      </p:sp>
    </p:spTree>
    <p:extLst>
      <p:ext uri="{BB962C8B-B14F-4D97-AF65-F5344CB8AC3E}">
        <p14:creationId xmlns:p14="http://schemas.microsoft.com/office/powerpoint/2010/main" val="868728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F3446-E0C4-4A82-BD0E-E789B8712F6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15AD253-A0FD-4355-9173-B72E326B961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E233FC-7A24-4F5B-876E-C496612EF211}"/>
              </a:ext>
            </a:extLst>
          </p:cNvPr>
          <p:cNvSpPr>
            <a:spLocks noGrp="1"/>
          </p:cNvSpPr>
          <p:nvPr>
            <p:ph type="dt" sz="half" idx="10"/>
          </p:nvPr>
        </p:nvSpPr>
        <p:spPr/>
        <p:txBody>
          <a:bodyPr/>
          <a:lstStyle/>
          <a:p>
            <a:fld id="{5E92433A-9207-40E5-81FE-016F49B1DE54}" type="datetimeFigureOut">
              <a:rPr lang="en-GB" smtClean="0"/>
              <a:t>13/11/2024</a:t>
            </a:fld>
            <a:endParaRPr lang="en-GB"/>
          </a:p>
        </p:txBody>
      </p:sp>
      <p:sp>
        <p:nvSpPr>
          <p:cNvPr id="5" name="Footer Placeholder 4">
            <a:extLst>
              <a:ext uri="{FF2B5EF4-FFF2-40B4-BE49-F238E27FC236}">
                <a16:creationId xmlns:a16="http://schemas.microsoft.com/office/drawing/2014/main" id="{DA4F3F6E-16C1-4317-8BD5-889B915AC1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9A213DE-2410-4B26-B98A-3D03DB435AC5}"/>
              </a:ext>
            </a:extLst>
          </p:cNvPr>
          <p:cNvSpPr>
            <a:spLocks noGrp="1"/>
          </p:cNvSpPr>
          <p:nvPr>
            <p:ph type="sldNum" sz="quarter" idx="12"/>
          </p:nvPr>
        </p:nvSpPr>
        <p:spPr/>
        <p:txBody>
          <a:bodyPr/>
          <a:lstStyle/>
          <a:p>
            <a:fld id="{7343F2BE-79B8-4365-962C-D542FA136EC9}" type="slidenum">
              <a:rPr lang="en-GB" smtClean="0"/>
              <a:t>‹#›</a:t>
            </a:fld>
            <a:endParaRPr lang="en-GB"/>
          </a:p>
        </p:txBody>
      </p:sp>
    </p:spTree>
    <p:extLst>
      <p:ext uri="{BB962C8B-B14F-4D97-AF65-F5344CB8AC3E}">
        <p14:creationId xmlns:p14="http://schemas.microsoft.com/office/powerpoint/2010/main" val="36994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706A8-95EA-44AA-8740-FBAE54D3194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BAA74F9-8C7F-4493-9902-5E16ADB0D8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414FCDC-4D44-4371-B538-45FC04A9FC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FAB7D47-1FD4-46CD-A1EF-7C16953936F7}"/>
              </a:ext>
            </a:extLst>
          </p:cNvPr>
          <p:cNvSpPr>
            <a:spLocks noGrp="1"/>
          </p:cNvSpPr>
          <p:nvPr>
            <p:ph type="dt" sz="half" idx="10"/>
          </p:nvPr>
        </p:nvSpPr>
        <p:spPr/>
        <p:txBody>
          <a:bodyPr/>
          <a:lstStyle/>
          <a:p>
            <a:fld id="{5E92433A-9207-40E5-81FE-016F49B1DE54}" type="datetimeFigureOut">
              <a:rPr lang="en-GB" smtClean="0"/>
              <a:t>13/11/2024</a:t>
            </a:fld>
            <a:endParaRPr lang="en-GB"/>
          </a:p>
        </p:txBody>
      </p:sp>
      <p:sp>
        <p:nvSpPr>
          <p:cNvPr id="6" name="Footer Placeholder 5">
            <a:extLst>
              <a:ext uri="{FF2B5EF4-FFF2-40B4-BE49-F238E27FC236}">
                <a16:creationId xmlns:a16="http://schemas.microsoft.com/office/drawing/2014/main" id="{B7470F57-1BD0-4BFB-82B8-11844B758CE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73F040-EE83-4869-A92D-8612952A038B}"/>
              </a:ext>
            </a:extLst>
          </p:cNvPr>
          <p:cNvSpPr>
            <a:spLocks noGrp="1"/>
          </p:cNvSpPr>
          <p:nvPr>
            <p:ph type="sldNum" sz="quarter" idx="12"/>
          </p:nvPr>
        </p:nvSpPr>
        <p:spPr/>
        <p:txBody>
          <a:bodyPr/>
          <a:lstStyle/>
          <a:p>
            <a:fld id="{7343F2BE-79B8-4365-962C-D542FA136EC9}" type="slidenum">
              <a:rPr lang="en-GB" smtClean="0"/>
              <a:t>‹#›</a:t>
            </a:fld>
            <a:endParaRPr lang="en-GB"/>
          </a:p>
        </p:txBody>
      </p:sp>
    </p:spTree>
    <p:extLst>
      <p:ext uri="{BB962C8B-B14F-4D97-AF65-F5344CB8AC3E}">
        <p14:creationId xmlns:p14="http://schemas.microsoft.com/office/powerpoint/2010/main" val="2495547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22DE3-85AA-4F38-82C2-D6071B97039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E673F76-A0F5-4AEA-976A-6CFA4943DC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E6568A0-101E-4FD5-979C-71A337EE98E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004BC3F-D8AC-45FA-AB2C-C36D85DF6D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BF1F6F-5D02-472A-ACB7-BDEFBBC34F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36A7FAD-2DCF-4DCA-93FA-6BBFD182CEC3}"/>
              </a:ext>
            </a:extLst>
          </p:cNvPr>
          <p:cNvSpPr>
            <a:spLocks noGrp="1"/>
          </p:cNvSpPr>
          <p:nvPr>
            <p:ph type="dt" sz="half" idx="10"/>
          </p:nvPr>
        </p:nvSpPr>
        <p:spPr/>
        <p:txBody>
          <a:bodyPr/>
          <a:lstStyle/>
          <a:p>
            <a:fld id="{5E92433A-9207-40E5-81FE-016F49B1DE54}" type="datetimeFigureOut">
              <a:rPr lang="en-GB" smtClean="0"/>
              <a:t>13/11/2024</a:t>
            </a:fld>
            <a:endParaRPr lang="en-GB"/>
          </a:p>
        </p:txBody>
      </p:sp>
      <p:sp>
        <p:nvSpPr>
          <p:cNvPr id="8" name="Footer Placeholder 7">
            <a:extLst>
              <a:ext uri="{FF2B5EF4-FFF2-40B4-BE49-F238E27FC236}">
                <a16:creationId xmlns:a16="http://schemas.microsoft.com/office/drawing/2014/main" id="{4ED88C2C-840D-4502-BA7B-F21F21CDE3E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19ADAA2-7FAF-4751-AE3B-58C62C248615}"/>
              </a:ext>
            </a:extLst>
          </p:cNvPr>
          <p:cNvSpPr>
            <a:spLocks noGrp="1"/>
          </p:cNvSpPr>
          <p:nvPr>
            <p:ph type="sldNum" sz="quarter" idx="12"/>
          </p:nvPr>
        </p:nvSpPr>
        <p:spPr/>
        <p:txBody>
          <a:bodyPr/>
          <a:lstStyle/>
          <a:p>
            <a:fld id="{7343F2BE-79B8-4365-962C-D542FA136EC9}" type="slidenum">
              <a:rPr lang="en-GB" smtClean="0"/>
              <a:t>‹#›</a:t>
            </a:fld>
            <a:endParaRPr lang="en-GB"/>
          </a:p>
        </p:txBody>
      </p:sp>
    </p:spTree>
    <p:extLst>
      <p:ext uri="{BB962C8B-B14F-4D97-AF65-F5344CB8AC3E}">
        <p14:creationId xmlns:p14="http://schemas.microsoft.com/office/powerpoint/2010/main" val="1037474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33C68-8676-447C-B68F-33A1AFB83CD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7E3A39B-0D44-4395-A947-6F3856C1F687}"/>
              </a:ext>
            </a:extLst>
          </p:cNvPr>
          <p:cNvSpPr>
            <a:spLocks noGrp="1"/>
          </p:cNvSpPr>
          <p:nvPr>
            <p:ph type="dt" sz="half" idx="10"/>
          </p:nvPr>
        </p:nvSpPr>
        <p:spPr/>
        <p:txBody>
          <a:bodyPr/>
          <a:lstStyle/>
          <a:p>
            <a:fld id="{5E92433A-9207-40E5-81FE-016F49B1DE54}" type="datetimeFigureOut">
              <a:rPr lang="en-GB" smtClean="0"/>
              <a:t>13/11/2024</a:t>
            </a:fld>
            <a:endParaRPr lang="en-GB"/>
          </a:p>
        </p:txBody>
      </p:sp>
      <p:sp>
        <p:nvSpPr>
          <p:cNvPr id="4" name="Footer Placeholder 3">
            <a:extLst>
              <a:ext uri="{FF2B5EF4-FFF2-40B4-BE49-F238E27FC236}">
                <a16:creationId xmlns:a16="http://schemas.microsoft.com/office/drawing/2014/main" id="{FD513759-492E-458D-A872-6105A403F25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68984A8-1629-4B2C-B42F-32F5F4ECC950}"/>
              </a:ext>
            </a:extLst>
          </p:cNvPr>
          <p:cNvSpPr>
            <a:spLocks noGrp="1"/>
          </p:cNvSpPr>
          <p:nvPr>
            <p:ph type="sldNum" sz="quarter" idx="12"/>
          </p:nvPr>
        </p:nvSpPr>
        <p:spPr/>
        <p:txBody>
          <a:bodyPr/>
          <a:lstStyle/>
          <a:p>
            <a:fld id="{7343F2BE-79B8-4365-962C-D542FA136EC9}" type="slidenum">
              <a:rPr lang="en-GB" smtClean="0"/>
              <a:t>‹#›</a:t>
            </a:fld>
            <a:endParaRPr lang="en-GB"/>
          </a:p>
        </p:txBody>
      </p:sp>
    </p:spTree>
    <p:extLst>
      <p:ext uri="{BB962C8B-B14F-4D97-AF65-F5344CB8AC3E}">
        <p14:creationId xmlns:p14="http://schemas.microsoft.com/office/powerpoint/2010/main" val="366406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8E7057-4CEF-4E23-991C-F044C9A60897}"/>
              </a:ext>
            </a:extLst>
          </p:cNvPr>
          <p:cNvSpPr>
            <a:spLocks noGrp="1"/>
          </p:cNvSpPr>
          <p:nvPr>
            <p:ph type="dt" sz="half" idx="10"/>
          </p:nvPr>
        </p:nvSpPr>
        <p:spPr/>
        <p:txBody>
          <a:bodyPr/>
          <a:lstStyle/>
          <a:p>
            <a:fld id="{5E92433A-9207-40E5-81FE-016F49B1DE54}" type="datetimeFigureOut">
              <a:rPr lang="en-GB" smtClean="0"/>
              <a:t>13/11/2024</a:t>
            </a:fld>
            <a:endParaRPr lang="en-GB"/>
          </a:p>
        </p:txBody>
      </p:sp>
      <p:sp>
        <p:nvSpPr>
          <p:cNvPr id="3" name="Footer Placeholder 2">
            <a:extLst>
              <a:ext uri="{FF2B5EF4-FFF2-40B4-BE49-F238E27FC236}">
                <a16:creationId xmlns:a16="http://schemas.microsoft.com/office/drawing/2014/main" id="{BFF9D09E-8A33-4626-9422-A3D8C1889D7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FC45E24-FFDF-42DD-BDC2-28D4C2B62522}"/>
              </a:ext>
            </a:extLst>
          </p:cNvPr>
          <p:cNvSpPr>
            <a:spLocks noGrp="1"/>
          </p:cNvSpPr>
          <p:nvPr>
            <p:ph type="sldNum" sz="quarter" idx="12"/>
          </p:nvPr>
        </p:nvSpPr>
        <p:spPr/>
        <p:txBody>
          <a:bodyPr/>
          <a:lstStyle/>
          <a:p>
            <a:fld id="{7343F2BE-79B8-4365-962C-D542FA136EC9}" type="slidenum">
              <a:rPr lang="en-GB" smtClean="0"/>
              <a:t>‹#›</a:t>
            </a:fld>
            <a:endParaRPr lang="en-GB"/>
          </a:p>
        </p:txBody>
      </p:sp>
    </p:spTree>
    <p:extLst>
      <p:ext uri="{BB962C8B-B14F-4D97-AF65-F5344CB8AC3E}">
        <p14:creationId xmlns:p14="http://schemas.microsoft.com/office/powerpoint/2010/main" val="357099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70690-4C30-4B35-98B7-4CBBD87A63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703BE65-0D8D-4391-9EEA-AEB304BD29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87EA946-B3F4-4A40-AD9B-AB575FF48C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C6078A9-C58D-429C-A4B9-0AFAE7DB0FF2}"/>
              </a:ext>
            </a:extLst>
          </p:cNvPr>
          <p:cNvSpPr>
            <a:spLocks noGrp="1"/>
          </p:cNvSpPr>
          <p:nvPr>
            <p:ph type="dt" sz="half" idx="10"/>
          </p:nvPr>
        </p:nvSpPr>
        <p:spPr/>
        <p:txBody>
          <a:bodyPr/>
          <a:lstStyle/>
          <a:p>
            <a:fld id="{5E92433A-9207-40E5-81FE-016F49B1DE54}" type="datetimeFigureOut">
              <a:rPr lang="en-GB" smtClean="0"/>
              <a:t>13/11/2024</a:t>
            </a:fld>
            <a:endParaRPr lang="en-GB"/>
          </a:p>
        </p:txBody>
      </p:sp>
      <p:sp>
        <p:nvSpPr>
          <p:cNvPr id="6" name="Footer Placeholder 5">
            <a:extLst>
              <a:ext uri="{FF2B5EF4-FFF2-40B4-BE49-F238E27FC236}">
                <a16:creationId xmlns:a16="http://schemas.microsoft.com/office/drawing/2014/main" id="{5D711240-FA03-4825-A162-5C46142DC8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2C80D11-7C61-4CC4-81EA-1AABB6EA0DF5}"/>
              </a:ext>
            </a:extLst>
          </p:cNvPr>
          <p:cNvSpPr>
            <a:spLocks noGrp="1"/>
          </p:cNvSpPr>
          <p:nvPr>
            <p:ph type="sldNum" sz="quarter" idx="12"/>
          </p:nvPr>
        </p:nvSpPr>
        <p:spPr/>
        <p:txBody>
          <a:bodyPr/>
          <a:lstStyle/>
          <a:p>
            <a:fld id="{7343F2BE-79B8-4365-962C-D542FA136EC9}" type="slidenum">
              <a:rPr lang="en-GB" smtClean="0"/>
              <a:t>‹#›</a:t>
            </a:fld>
            <a:endParaRPr lang="en-GB"/>
          </a:p>
        </p:txBody>
      </p:sp>
    </p:spTree>
    <p:extLst>
      <p:ext uri="{BB962C8B-B14F-4D97-AF65-F5344CB8AC3E}">
        <p14:creationId xmlns:p14="http://schemas.microsoft.com/office/powerpoint/2010/main" val="2346156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90969-41CC-490D-840F-A49533B628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F838EE5-69F5-4630-BE53-A2191B88F6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19753A3-40EF-431D-8F7F-BE03AB2768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A3F7CD-4B46-4B20-B593-BB0FFF19A8B4}"/>
              </a:ext>
            </a:extLst>
          </p:cNvPr>
          <p:cNvSpPr>
            <a:spLocks noGrp="1"/>
          </p:cNvSpPr>
          <p:nvPr>
            <p:ph type="dt" sz="half" idx="10"/>
          </p:nvPr>
        </p:nvSpPr>
        <p:spPr/>
        <p:txBody>
          <a:bodyPr/>
          <a:lstStyle/>
          <a:p>
            <a:fld id="{5E92433A-9207-40E5-81FE-016F49B1DE54}" type="datetimeFigureOut">
              <a:rPr lang="en-GB" smtClean="0"/>
              <a:t>13/11/2024</a:t>
            </a:fld>
            <a:endParaRPr lang="en-GB"/>
          </a:p>
        </p:txBody>
      </p:sp>
      <p:sp>
        <p:nvSpPr>
          <p:cNvPr id="6" name="Footer Placeholder 5">
            <a:extLst>
              <a:ext uri="{FF2B5EF4-FFF2-40B4-BE49-F238E27FC236}">
                <a16:creationId xmlns:a16="http://schemas.microsoft.com/office/drawing/2014/main" id="{E29AE61F-81B9-4E1C-8190-26672ADC668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81D0CB7-49A0-4261-A8F7-7A4E69E4C276}"/>
              </a:ext>
            </a:extLst>
          </p:cNvPr>
          <p:cNvSpPr>
            <a:spLocks noGrp="1"/>
          </p:cNvSpPr>
          <p:nvPr>
            <p:ph type="sldNum" sz="quarter" idx="12"/>
          </p:nvPr>
        </p:nvSpPr>
        <p:spPr/>
        <p:txBody>
          <a:bodyPr/>
          <a:lstStyle/>
          <a:p>
            <a:fld id="{7343F2BE-79B8-4365-962C-D542FA136EC9}" type="slidenum">
              <a:rPr lang="en-GB" smtClean="0"/>
              <a:t>‹#›</a:t>
            </a:fld>
            <a:endParaRPr lang="en-GB"/>
          </a:p>
        </p:txBody>
      </p:sp>
    </p:spTree>
    <p:extLst>
      <p:ext uri="{BB962C8B-B14F-4D97-AF65-F5344CB8AC3E}">
        <p14:creationId xmlns:p14="http://schemas.microsoft.com/office/powerpoint/2010/main" val="4106507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9CDFED3-EEC0-4978-A1F7-CDD63D9188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316DDE3-E551-4D1F-B460-9DD1B0F913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8B7999F-3849-4BF7-8211-B70D486627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92433A-9207-40E5-81FE-016F49B1DE54}" type="datetimeFigureOut">
              <a:rPr lang="en-GB" smtClean="0"/>
              <a:t>13/11/2024</a:t>
            </a:fld>
            <a:endParaRPr lang="en-GB"/>
          </a:p>
        </p:txBody>
      </p:sp>
      <p:sp>
        <p:nvSpPr>
          <p:cNvPr id="5" name="Footer Placeholder 4">
            <a:extLst>
              <a:ext uri="{FF2B5EF4-FFF2-40B4-BE49-F238E27FC236}">
                <a16:creationId xmlns:a16="http://schemas.microsoft.com/office/drawing/2014/main" id="{DA699704-9129-4C9F-8E28-F42EF84BB2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05D64A0-60BD-48ED-A2B2-8B1F9D3F2E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43F2BE-79B8-4365-962C-D542FA136EC9}" type="slidenum">
              <a:rPr lang="en-GB" smtClean="0"/>
              <a:t>‹#›</a:t>
            </a:fld>
            <a:endParaRPr lang="en-GB"/>
          </a:p>
        </p:txBody>
      </p:sp>
    </p:spTree>
    <p:extLst>
      <p:ext uri="{BB962C8B-B14F-4D97-AF65-F5344CB8AC3E}">
        <p14:creationId xmlns:p14="http://schemas.microsoft.com/office/powerpoint/2010/main" val="36824714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5BC0201-3400-467C-9106-744467E4D020}"/>
              </a:ext>
            </a:extLst>
          </p:cNvPr>
          <p:cNvSpPr txBox="1"/>
          <p:nvPr/>
        </p:nvSpPr>
        <p:spPr>
          <a:xfrm>
            <a:off x="0" y="0"/>
            <a:ext cx="12192000" cy="6986528"/>
          </a:xfrm>
          <a:prstGeom prst="rect">
            <a:avLst/>
          </a:prstGeom>
          <a:noFill/>
        </p:spPr>
        <p:txBody>
          <a:bodyPr wrap="square" rtlCol="0">
            <a:spAutoFit/>
          </a:bodyPr>
          <a:lstStyle/>
          <a:p>
            <a:pPr algn="ctr"/>
            <a:r>
              <a:rPr lang="en-GB" sz="4400" b="1" u="sng" dirty="0">
                <a:solidFill>
                  <a:srgbClr val="FF0000"/>
                </a:solidFill>
                <a:effectLst>
                  <a:outerShdw blurRad="38100" dist="38100" dir="2700000" algn="tl">
                    <a:srgbClr val="000000">
                      <a:alpha val="43137"/>
                    </a:srgbClr>
                  </a:outerShdw>
                </a:effectLst>
                <a:latin typeface="Arial Black" panose="020B0A04020102020204" pitchFamily="34" charset="0"/>
              </a:rPr>
              <a:t>UNIT -5   REPAIR AND MAINTENANCE</a:t>
            </a:r>
          </a:p>
          <a:p>
            <a:r>
              <a:rPr lang="en-GB" sz="2400" b="1" dirty="0">
                <a:solidFill>
                  <a:srgbClr val="FF0000"/>
                </a:solidFill>
                <a:effectLst>
                  <a:outerShdw blurRad="38100" dist="38100" dir="2700000" algn="tl">
                    <a:srgbClr val="000000">
                      <a:alpha val="43137"/>
                    </a:srgbClr>
                  </a:outerShdw>
                </a:effectLst>
                <a:latin typeface="Arial Black" panose="020B0A04020102020204" pitchFamily="34" charset="0"/>
              </a:rPr>
              <a:t> </a:t>
            </a:r>
          </a:p>
          <a:p>
            <a:r>
              <a:rPr lang="en-GB" sz="2400" dirty="0">
                <a:solidFill>
                  <a:srgbClr val="00B0F0"/>
                </a:solidFill>
                <a:latin typeface="Arial Black" panose="020B0A04020102020204" pitchFamily="34" charset="0"/>
              </a:rPr>
              <a:t>Preventive maintenance of the system:</a:t>
            </a:r>
          </a:p>
          <a:p>
            <a:r>
              <a:rPr lang="en-GB" sz="1800" dirty="0">
                <a:effectLst/>
                <a:latin typeface="Times New Roman" panose="02020603050405020304" pitchFamily="18" charset="0"/>
                <a:ea typeface="Calibri" panose="020F0502020204030204" pitchFamily="34" charset="0"/>
              </a:rPr>
              <a:t> </a:t>
            </a:r>
            <a:r>
              <a:rPr lang="en-GB" sz="2400" dirty="0">
                <a:effectLst/>
                <a:latin typeface="Times New Roman" panose="02020603050405020304" pitchFamily="18" charset="0"/>
                <a:ea typeface="Calibri" panose="020F0502020204030204" pitchFamily="34" charset="0"/>
              </a:rPr>
              <a:t>Preventive maintenance is important to keep your computer running smoothly and to prevent potential issues from arising. </a:t>
            </a:r>
          </a:p>
          <a:p>
            <a:r>
              <a:rPr lang="en-GB" sz="2400" dirty="0"/>
              <a:t>A </a:t>
            </a:r>
            <a:r>
              <a:rPr lang="en-GB" sz="2400" b="1" dirty="0"/>
              <a:t>preventive maintenance system</a:t>
            </a:r>
            <a:r>
              <a:rPr lang="en-GB" sz="2400" dirty="0"/>
              <a:t> refers to a proactive approach to maintaining equipment, systems, or infrastructure. It involves performing regular inspections, servicing, and repairs to prevent potential problems before they occur. The goal of preventive maintenance is to extend the lifespan of assets, reduce the possibility  of unexpected failures, and minimize downtime.</a:t>
            </a:r>
          </a:p>
          <a:p>
            <a:endParaRPr lang="en-GB" sz="2400" dirty="0"/>
          </a:p>
          <a:p>
            <a:r>
              <a:rPr lang="en-GB" sz="2800" b="1" dirty="0">
                <a:solidFill>
                  <a:srgbClr val="FF0000"/>
                </a:solidFill>
              </a:rPr>
              <a:t>Preventive maintenance for software: </a:t>
            </a:r>
          </a:p>
          <a:p>
            <a:pPr>
              <a:buFont typeface="+mj-lt"/>
              <a:buAutoNum type="arabicPeriod"/>
            </a:pPr>
            <a:r>
              <a:rPr lang="en-GB" sz="2800" b="1" dirty="0"/>
              <a:t>Regular Updates</a:t>
            </a:r>
            <a:r>
              <a:rPr lang="en-GB" sz="2800" dirty="0"/>
              <a:t>: Apply patches and updates to software, OS, and dependencies.</a:t>
            </a:r>
          </a:p>
          <a:p>
            <a:pPr>
              <a:buFont typeface="+mj-lt"/>
              <a:buAutoNum type="arabicPeriod"/>
            </a:pPr>
            <a:r>
              <a:rPr lang="en-GB" sz="2800" b="1" dirty="0"/>
              <a:t>Backups</a:t>
            </a:r>
            <a:r>
              <a:rPr lang="en-GB" sz="2800" dirty="0"/>
              <a:t>: backup your software this may help to recover when unexpectedly</a:t>
            </a:r>
          </a:p>
          <a:p>
            <a:r>
              <a:rPr lang="en-GB" sz="2800" dirty="0"/>
              <a:t>                     remove  from your system.</a:t>
            </a:r>
          </a:p>
          <a:p>
            <a:pPr>
              <a:buFont typeface="+mj-lt"/>
              <a:buAutoNum type="arabicPeriod"/>
            </a:pPr>
            <a:r>
              <a:rPr lang="en-GB" sz="2800" b="1" dirty="0"/>
              <a:t>Performance Monitoring</a:t>
            </a:r>
            <a:r>
              <a:rPr lang="en-GB" sz="2800" dirty="0"/>
              <a:t>: Optimize performance and resource usage.</a:t>
            </a:r>
          </a:p>
          <a:p>
            <a:r>
              <a:rPr lang="en-GB" sz="2400" b="1" dirty="0">
                <a:solidFill>
                  <a:srgbClr val="FF0000"/>
                </a:solidFill>
              </a:rPr>
              <a:t> </a:t>
            </a:r>
            <a:r>
              <a:rPr lang="en-GB" sz="2400" b="1" dirty="0">
                <a:solidFill>
                  <a:srgbClr val="FF0000"/>
                </a:solidFill>
                <a:latin typeface="Arial Black" panose="020B0A04020102020204" pitchFamily="34" charset="0"/>
              </a:rPr>
              <a:t> </a:t>
            </a:r>
          </a:p>
          <a:p>
            <a:r>
              <a:rPr lang="en-GB" sz="2400" b="1" dirty="0">
                <a:solidFill>
                  <a:srgbClr val="FF0000"/>
                </a:solidFill>
                <a:effectLst>
                  <a:outerShdw blurRad="38100" dist="38100" dir="2700000" algn="tl">
                    <a:srgbClr val="000000">
                      <a:alpha val="43137"/>
                    </a:srgbClr>
                  </a:outerShdw>
                </a:effectLst>
                <a:latin typeface="Arial Black" panose="020B0A04020102020204" pitchFamily="34" charset="0"/>
              </a:rPr>
              <a:t>    </a:t>
            </a:r>
          </a:p>
        </p:txBody>
      </p:sp>
    </p:spTree>
    <p:extLst>
      <p:ext uri="{BB962C8B-B14F-4D97-AF65-F5344CB8AC3E}">
        <p14:creationId xmlns:p14="http://schemas.microsoft.com/office/powerpoint/2010/main" val="26189056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5B8BA1-5818-48DE-8536-6984CE00218F}"/>
              </a:ext>
            </a:extLst>
          </p:cNvPr>
          <p:cNvSpPr>
            <a:spLocks noChangeArrowheads="1"/>
          </p:cNvSpPr>
          <p:nvPr/>
        </p:nvSpPr>
        <p:spPr bwMode="auto">
          <a:xfrm>
            <a:off x="432487" y="94961"/>
            <a:ext cx="11500021"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id="{B2832BE7-B44B-4CF0-B201-F7B4C51F116D}"/>
              </a:ext>
            </a:extLst>
          </p:cNvPr>
          <p:cNvSpPr txBox="1"/>
          <p:nvPr/>
        </p:nvSpPr>
        <p:spPr>
          <a:xfrm>
            <a:off x="86497" y="0"/>
            <a:ext cx="11846011" cy="6740307"/>
          </a:xfrm>
          <a:prstGeom prst="rect">
            <a:avLst/>
          </a:prstGeom>
          <a:noFill/>
        </p:spPr>
        <p:txBody>
          <a:bodyPr wrap="square" rtlCol="0">
            <a:spAutoFit/>
          </a:bodyPr>
          <a:lstStyle/>
          <a:p>
            <a:r>
              <a:rPr lang="en-GB" sz="3200" b="1" dirty="0">
                <a:solidFill>
                  <a:srgbClr val="FF0000"/>
                </a:solidFill>
              </a:rPr>
              <a:t>Video card /Graphic card:</a:t>
            </a:r>
          </a:p>
          <a:p>
            <a:r>
              <a:rPr lang="en-GB" sz="2400" dirty="0">
                <a:latin typeface="Times New Roman" panose="02020603050405020304" pitchFamily="18" charset="0"/>
                <a:cs typeface="Times New Roman" panose="02020603050405020304" pitchFamily="18" charset="0"/>
              </a:rPr>
              <a:t>A </a:t>
            </a:r>
            <a:r>
              <a:rPr lang="en-GB" sz="2400" b="1" dirty="0">
                <a:latin typeface="Times New Roman" panose="02020603050405020304" pitchFamily="18" charset="0"/>
                <a:cs typeface="Times New Roman" panose="02020603050405020304" pitchFamily="18" charset="0"/>
              </a:rPr>
              <a:t>video card</a:t>
            </a:r>
            <a:r>
              <a:rPr lang="en-GB" sz="2400" dirty="0">
                <a:latin typeface="Times New Roman" panose="02020603050405020304" pitchFamily="18" charset="0"/>
                <a:cs typeface="Times New Roman" panose="02020603050405020304" pitchFamily="18" charset="0"/>
              </a:rPr>
              <a:t>, also known as a </a:t>
            </a:r>
            <a:r>
              <a:rPr lang="en-GB" sz="2400" b="1" dirty="0">
                <a:latin typeface="Times New Roman" panose="02020603050405020304" pitchFamily="18" charset="0"/>
                <a:cs typeface="Times New Roman" panose="02020603050405020304" pitchFamily="18" charset="0"/>
              </a:rPr>
              <a:t>graphics card</a:t>
            </a:r>
            <a:r>
              <a:rPr lang="en-GB" sz="2400" dirty="0">
                <a:latin typeface="Times New Roman" panose="02020603050405020304" pitchFamily="18" charset="0"/>
                <a:cs typeface="Times New Roman" panose="02020603050405020304" pitchFamily="18" charset="0"/>
              </a:rPr>
              <a:t> or </a:t>
            </a:r>
            <a:r>
              <a:rPr lang="en-GB" sz="2400" b="1" dirty="0">
                <a:latin typeface="Times New Roman" panose="02020603050405020304" pitchFamily="18" charset="0"/>
                <a:cs typeface="Times New Roman" panose="02020603050405020304" pitchFamily="18" charset="0"/>
              </a:rPr>
              <a:t>GPU (Graphics Processing Unit)</a:t>
            </a:r>
            <a:r>
              <a:rPr lang="en-GB" sz="2400" dirty="0">
                <a:latin typeface="Times New Roman" panose="02020603050405020304" pitchFamily="18" charset="0"/>
                <a:cs typeface="Times New Roman" panose="02020603050405020304" pitchFamily="18" charset="0"/>
              </a:rPr>
              <a:t>, is a critical component in a computer responsible for rendering images, video, and animations. Here’s an overview:</a:t>
            </a:r>
          </a:p>
          <a:p>
            <a:pPr>
              <a:buFont typeface="Arial" panose="020B0604020202020204" pitchFamily="34" charset="0"/>
              <a:buChar char="•"/>
            </a:pPr>
            <a:r>
              <a:rPr lang="en-GB" sz="2400" b="1" dirty="0">
                <a:latin typeface="Times New Roman" panose="02020603050405020304" pitchFamily="18" charset="0"/>
                <a:cs typeface="Times New Roman" panose="02020603050405020304" pitchFamily="18" charset="0"/>
              </a:rPr>
              <a:t>Primary Function</a:t>
            </a:r>
            <a:r>
              <a:rPr lang="en-GB" sz="2400" dirty="0">
                <a:latin typeface="Times New Roman" panose="02020603050405020304" pitchFamily="18" charset="0"/>
                <a:cs typeface="Times New Roman" panose="02020603050405020304" pitchFamily="18" charset="0"/>
              </a:rPr>
              <a:t>: The video card processes and outputs visual data to the computer’s display. It handles complex calculations related to image rendering and can significantly impact the quality and performance of graphics in applications and games.</a:t>
            </a:r>
          </a:p>
          <a:p>
            <a:pPr>
              <a:buFont typeface="Arial" panose="020B0604020202020204" pitchFamily="34" charset="0"/>
              <a:buChar char="•"/>
            </a:pPr>
            <a:r>
              <a:rPr lang="en-GB" sz="2400" b="1" dirty="0">
                <a:latin typeface="Times New Roman" panose="02020603050405020304" pitchFamily="18" charset="0"/>
                <a:cs typeface="Times New Roman" panose="02020603050405020304" pitchFamily="18" charset="0"/>
              </a:rPr>
              <a:t>Components</a:t>
            </a:r>
            <a:r>
              <a:rPr lang="en-GB" sz="2400" dirty="0">
                <a:latin typeface="Times New Roman" panose="02020603050405020304" pitchFamily="18" charset="0"/>
                <a:cs typeface="Times New Roman" panose="02020603050405020304" pitchFamily="18" charset="0"/>
              </a:rPr>
              <a:t>:</a:t>
            </a:r>
          </a:p>
          <a:p>
            <a:pPr marL="742950" lvl="1" indent="-285750">
              <a:buFont typeface="Arial" panose="020B0604020202020204" pitchFamily="34" charset="0"/>
              <a:buChar char="•"/>
            </a:pPr>
            <a:r>
              <a:rPr lang="en-GB" sz="2400" b="1" dirty="0">
                <a:latin typeface="Times New Roman" panose="02020603050405020304" pitchFamily="18" charset="0"/>
                <a:cs typeface="Times New Roman" panose="02020603050405020304" pitchFamily="18" charset="0"/>
              </a:rPr>
              <a:t>GPU</a:t>
            </a:r>
            <a:r>
              <a:rPr lang="en-GB" sz="2400" dirty="0">
                <a:latin typeface="Times New Roman" panose="02020603050405020304" pitchFamily="18" charset="0"/>
                <a:cs typeface="Times New Roman" panose="02020603050405020304" pitchFamily="18" charset="0"/>
              </a:rPr>
              <a:t>: The core processor that performs the calculations needed for rendering images and video. It executes thousands of parallel operations to handle graphics tasks efficiently.</a:t>
            </a:r>
          </a:p>
          <a:p>
            <a:pPr marL="742950" lvl="1" indent="-285750">
              <a:buFont typeface="Arial" panose="020B0604020202020204" pitchFamily="34" charset="0"/>
              <a:buChar char="•"/>
            </a:pPr>
            <a:r>
              <a:rPr lang="en-GB" sz="2400" b="1" dirty="0">
                <a:latin typeface="Times New Roman" panose="02020603050405020304" pitchFamily="18" charset="0"/>
                <a:cs typeface="Times New Roman" panose="02020603050405020304" pitchFamily="18" charset="0"/>
              </a:rPr>
              <a:t>Video Memory (VRAM)</a:t>
            </a:r>
            <a:r>
              <a:rPr lang="en-GB" sz="2400" dirty="0">
                <a:latin typeface="Times New Roman" panose="02020603050405020304" pitchFamily="18" charset="0"/>
                <a:cs typeface="Times New Roman" panose="02020603050405020304" pitchFamily="18" charset="0"/>
              </a:rPr>
              <a:t>: Dedicated memory on the graphics card used to store textures, frame buffers, and other data needed for rendering. VRAM allows the GPU to access data quickly, which is crucial for smooth graphics performance.</a:t>
            </a:r>
          </a:p>
          <a:p>
            <a:pPr marL="742950" lvl="1" indent="-285750">
              <a:buFont typeface="Arial" panose="020B0604020202020204" pitchFamily="34" charset="0"/>
              <a:buChar char="•"/>
            </a:pPr>
            <a:r>
              <a:rPr lang="en-GB" sz="2400" b="1" dirty="0">
                <a:latin typeface="Times New Roman" panose="02020603050405020304" pitchFamily="18" charset="0"/>
                <a:cs typeface="Times New Roman" panose="02020603050405020304" pitchFamily="18" charset="0"/>
              </a:rPr>
              <a:t>Cooling System</a:t>
            </a:r>
            <a:r>
              <a:rPr lang="en-GB" sz="2400" dirty="0">
                <a:latin typeface="Times New Roman" panose="02020603050405020304" pitchFamily="18" charset="0"/>
                <a:cs typeface="Times New Roman" panose="02020603050405020304" pitchFamily="18" charset="0"/>
              </a:rPr>
              <a:t>: Most video cards have fans or heat sinks to dissipate heat generated by the GPU during operation, ensuring stable performance and preventing overheating.</a:t>
            </a:r>
          </a:p>
          <a:p>
            <a:r>
              <a:rPr lang="en-GB" sz="2400" dirty="0"/>
              <a:t>Example of graphics card: NVIDIA  RTX 4090, AMD Radeon RX 7900 XTX, NVIDIA GeForce GTX 1660 Super, AMD Radeon RX 6600 XT, NVIDIA Quadro RTX 8000</a:t>
            </a:r>
          </a:p>
        </p:txBody>
      </p:sp>
    </p:spTree>
    <p:extLst>
      <p:ext uri="{BB962C8B-B14F-4D97-AF65-F5344CB8AC3E}">
        <p14:creationId xmlns:p14="http://schemas.microsoft.com/office/powerpoint/2010/main" val="3379172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ow Does A Graphics Card Work?. The images you see on your monitor are… |  by Shanebarrett | Medium">
            <a:extLst>
              <a:ext uri="{FF2B5EF4-FFF2-40B4-BE49-F238E27FC236}">
                <a16:creationId xmlns:a16="http://schemas.microsoft.com/office/drawing/2014/main" id="{B1990C1B-2829-4180-B225-64CB1CA9C9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8750" y="657225"/>
            <a:ext cx="8801100" cy="5214937"/>
          </a:xfrm>
          <a:prstGeom prst="rect">
            <a:avLst/>
          </a:prstGeom>
          <a:noFill/>
          <a:extLst>
            <a:ext uri="{909E8E84-426E-40DD-AFC4-6F175D3DCCD1}">
              <a14:hiddenFill xmlns:a14="http://schemas.microsoft.com/office/drawing/2010/main">
                <a:solidFill>
                  <a:srgbClr val="FFFFFF"/>
                </a:solidFill>
              </a14:hiddenFill>
            </a:ext>
          </a:extLst>
        </p:spPr>
      </p:pic>
      <p:cxnSp>
        <p:nvCxnSpPr>
          <p:cNvPr id="3" name="Straight Arrow Connector 2">
            <a:extLst>
              <a:ext uri="{FF2B5EF4-FFF2-40B4-BE49-F238E27FC236}">
                <a16:creationId xmlns:a16="http://schemas.microsoft.com/office/drawing/2014/main" id="{467073D6-D237-430C-918B-E1690B881041}"/>
              </a:ext>
            </a:extLst>
          </p:cNvPr>
          <p:cNvCxnSpPr>
            <a:cxnSpLocks/>
          </p:cNvCxnSpPr>
          <p:nvPr/>
        </p:nvCxnSpPr>
        <p:spPr>
          <a:xfrm flipV="1">
            <a:off x="2486025" y="3264694"/>
            <a:ext cx="3729038" cy="1693069"/>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4A233B9F-3861-441D-94CA-2375EB4F7F6B}"/>
              </a:ext>
            </a:extLst>
          </p:cNvPr>
          <p:cNvSpPr txBox="1"/>
          <p:nvPr/>
        </p:nvSpPr>
        <p:spPr>
          <a:xfrm>
            <a:off x="200025" y="4722465"/>
            <a:ext cx="2307431" cy="830997"/>
          </a:xfrm>
          <a:prstGeom prst="rect">
            <a:avLst/>
          </a:prstGeom>
          <a:noFill/>
        </p:spPr>
        <p:txBody>
          <a:bodyPr wrap="square" rtlCol="0">
            <a:spAutoFit/>
          </a:bodyPr>
          <a:lstStyle/>
          <a:p>
            <a:r>
              <a:rPr lang="en-GB" sz="2400" b="1" dirty="0">
                <a:latin typeface="Times New Roman" panose="02020603050405020304" pitchFamily="18" charset="0"/>
                <a:cs typeface="Times New Roman" panose="02020603050405020304" pitchFamily="18" charset="0"/>
              </a:rPr>
              <a:t>Core processor(GPU) </a:t>
            </a:r>
          </a:p>
        </p:txBody>
      </p:sp>
    </p:spTree>
    <p:extLst>
      <p:ext uri="{BB962C8B-B14F-4D97-AF65-F5344CB8AC3E}">
        <p14:creationId xmlns:p14="http://schemas.microsoft.com/office/powerpoint/2010/main" val="3204535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5B8BA1-5818-48DE-8536-6984CE00218F}"/>
              </a:ext>
            </a:extLst>
          </p:cNvPr>
          <p:cNvSpPr>
            <a:spLocks noChangeArrowheads="1"/>
          </p:cNvSpPr>
          <p:nvPr/>
        </p:nvSpPr>
        <p:spPr bwMode="auto">
          <a:xfrm>
            <a:off x="432487" y="94961"/>
            <a:ext cx="11500021"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sp>
        <p:nvSpPr>
          <p:cNvPr id="6" name="TextBox 5">
            <a:extLst>
              <a:ext uri="{FF2B5EF4-FFF2-40B4-BE49-F238E27FC236}">
                <a16:creationId xmlns:a16="http://schemas.microsoft.com/office/drawing/2014/main" id="{484A4FFB-72FE-4492-B419-F0AAD9B66C8F}"/>
              </a:ext>
            </a:extLst>
          </p:cNvPr>
          <p:cNvSpPr txBox="1"/>
          <p:nvPr/>
        </p:nvSpPr>
        <p:spPr>
          <a:xfrm>
            <a:off x="111211" y="94961"/>
            <a:ext cx="11986054" cy="1231106"/>
          </a:xfrm>
          <a:prstGeom prst="rect">
            <a:avLst/>
          </a:prstGeom>
          <a:noFill/>
        </p:spPr>
        <p:txBody>
          <a:bodyPr wrap="square" rtlCol="0">
            <a:spAutoFit/>
          </a:bodyPr>
          <a:lstStyle/>
          <a:p>
            <a:r>
              <a:rPr lang="en-GB" sz="2800" b="1" dirty="0">
                <a:solidFill>
                  <a:srgbClr val="FF0000"/>
                </a:solidFill>
              </a:rPr>
              <a:t>Causes of video card failure:</a:t>
            </a:r>
          </a:p>
          <a:p>
            <a:r>
              <a:rPr lang="en-GB" sz="2800" b="1" dirty="0">
                <a:solidFill>
                  <a:srgbClr val="FF0000"/>
                </a:solidFill>
              </a:rPr>
              <a:t> </a:t>
            </a:r>
          </a:p>
          <a:p>
            <a:endParaRPr lang="en-GB" dirty="0"/>
          </a:p>
        </p:txBody>
      </p:sp>
      <p:sp>
        <p:nvSpPr>
          <p:cNvPr id="7" name="Rectangle 3">
            <a:extLst>
              <a:ext uri="{FF2B5EF4-FFF2-40B4-BE49-F238E27FC236}">
                <a16:creationId xmlns:a16="http://schemas.microsoft.com/office/drawing/2014/main" id="{45E3482B-C73C-4ED4-9611-88AA0E4AB35F}"/>
              </a:ext>
            </a:extLst>
          </p:cNvPr>
          <p:cNvSpPr>
            <a:spLocks noChangeArrowheads="1"/>
          </p:cNvSpPr>
          <p:nvPr/>
        </p:nvSpPr>
        <p:spPr bwMode="auto">
          <a:xfrm>
            <a:off x="16476" y="-1655301"/>
            <a:ext cx="12080789"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Power Supply Issues</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Inadequate or unstable power supply can cause power-related problems or failure of the graphics card.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Driver Problems</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Outdated, corrupted, or incompatible drivers can lead to graphical glitches, crashes, or failure.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Physical Damage</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Damage from improper handling, electrical shorts, or manufacturing defects can cause the card to malfunction.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Overheating</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Insufficient cooling or dust buildup can cause the GPU to overheat, leading to damage or failure.</a:t>
            </a:r>
          </a:p>
        </p:txBody>
      </p:sp>
      <p:sp>
        <p:nvSpPr>
          <p:cNvPr id="9" name="Rectangle 4">
            <a:extLst>
              <a:ext uri="{FF2B5EF4-FFF2-40B4-BE49-F238E27FC236}">
                <a16:creationId xmlns:a16="http://schemas.microsoft.com/office/drawing/2014/main" id="{DB7B5E17-931F-4E82-8AE8-68E4B82003C6}"/>
              </a:ext>
            </a:extLst>
          </p:cNvPr>
          <p:cNvSpPr>
            <a:spLocks noChangeArrowheads="1"/>
          </p:cNvSpPr>
          <p:nvPr/>
        </p:nvSpPr>
        <p:spPr bwMode="auto">
          <a:xfrm>
            <a:off x="16476" y="3594322"/>
            <a:ext cx="11986055"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Dust and Debris</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Accumulation of dust and debris in the GPU fans and heatsinks can impair cooling and lead to overheating.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Incompatible Hardware</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Mismatched components or incompatible system configurations can cause issues with the graphics card.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VRAM Issues</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Faulty or insufficient VRAM can result in graphical artifacts, crashes, or poor performance.</a:t>
            </a:r>
          </a:p>
        </p:txBody>
      </p:sp>
    </p:spTree>
    <p:extLst>
      <p:ext uri="{BB962C8B-B14F-4D97-AF65-F5344CB8AC3E}">
        <p14:creationId xmlns:p14="http://schemas.microsoft.com/office/powerpoint/2010/main" val="3391489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5B8BA1-5818-48DE-8536-6984CE00218F}"/>
              </a:ext>
            </a:extLst>
          </p:cNvPr>
          <p:cNvSpPr>
            <a:spLocks noChangeArrowheads="1"/>
          </p:cNvSpPr>
          <p:nvPr/>
        </p:nvSpPr>
        <p:spPr bwMode="auto">
          <a:xfrm>
            <a:off x="432487" y="94961"/>
            <a:ext cx="11500021"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id="{B2832BE7-B44B-4CF0-B201-F7B4C51F116D}"/>
              </a:ext>
            </a:extLst>
          </p:cNvPr>
          <p:cNvSpPr txBox="1"/>
          <p:nvPr/>
        </p:nvSpPr>
        <p:spPr>
          <a:xfrm>
            <a:off x="86497" y="531341"/>
            <a:ext cx="11846011" cy="4678204"/>
          </a:xfrm>
          <a:prstGeom prst="rect">
            <a:avLst/>
          </a:prstGeom>
          <a:noFill/>
        </p:spPr>
        <p:txBody>
          <a:bodyPr wrap="square" rtlCol="0">
            <a:spAutoFit/>
          </a:bodyPr>
          <a:lstStyle/>
          <a:p>
            <a:r>
              <a:rPr lang="en-GB" sz="3200" b="1" dirty="0">
                <a:solidFill>
                  <a:srgbClr val="FF0000"/>
                </a:solidFill>
              </a:rPr>
              <a:t>Effects of graphic card failure in computer system: </a:t>
            </a:r>
          </a:p>
          <a:p>
            <a:r>
              <a:rPr lang="en-GB" sz="3200" b="1" dirty="0">
                <a:solidFill>
                  <a:srgbClr val="FF0000"/>
                </a:solidFill>
              </a:rPr>
              <a:t>- </a:t>
            </a:r>
            <a:r>
              <a:rPr lang="en-GB" sz="2600" dirty="0"/>
              <a:t>The screen may show artifacts, glitches, or be completely blank.</a:t>
            </a:r>
          </a:p>
          <a:p>
            <a:r>
              <a:rPr lang="en-GB" sz="2600" dirty="0"/>
              <a:t>- Graphics-intensive applications and games may run slowly.</a:t>
            </a:r>
          </a:p>
          <a:p>
            <a:pPr marL="185738" indent="-185738">
              <a:buFontTx/>
              <a:buChar char="-"/>
            </a:pPr>
            <a:r>
              <a:rPr lang="en-GB" sz="2600" dirty="0"/>
              <a:t>The computer may crash or freeze, particularly when performing tasks that depends</a:t>
            </a:r>
          </a:p>
          <a:p>
            <a:pPr marL="185738" indent="-185738"/>
            <a:r>
              <a:rPr lang="en-GB" sz="2600" dirty="0"/>
              <a:t>      heavily on the GPU.</a:t>
            </a:r>
          </a:p>
          <a:p>
            <a:r>
              <a:rPr lang="en-GB" sz="2600" dirty="0"/>
              <a:t>- Visual corruption in images, videos, or user interfaces can occur.</a:t>
            </a:r>
          </a:p>
          <a:p>
            <a:r>
              <a:rPr lang="en-GB" sz="2600" dirty="0"/>
              <a:t>- Frequent error messages related to graphics drivers or hardware may appear.</a:t>
            </a:r>
          </a:p>
          <a:p>
            <a:r>
              <a:rPr lang="en-GB" sz="2600" dirty="0"/>
              <a:t>- The screen resolution may drop, affecting the clarity and quality of visuals.</a:t>
            </a:r>
          </a:p>
          <a:p>
            <a:r>
              <a:rPr lang="en-GB" sz="2600" dirty="0"/>
              <a:t>- General instability and unreliability of the system can result from a failing video card.</a:t>
            </a:r>
          </a:p>
          <a:p>
            <a:r>
              <a:rPr lang="en-GB" sz="2600" dirty="0"/>
              <a:t>- Applications or games that depends on the GPU may not run or may not function            correctly.</a:t>
            </a:r>
          </a:p>
        </p:txBody>
      </p:sp>
    </p:spTree>
    <p:extLst>
      <p:ext uri="{BB962C8B-B14F-4D97-AF65-F5344CB8AC3E}">
        <p14:creationId xmlns:p14="http://schemas.microsoft.com/office/powerpoint/2010/main" val="1619499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5B8BA1-5818-48DE-8536-6984CE00218F}"/>
              </a:ext>
            </a:extLst>
          </p:cNvPr>
          <p:cNvSpPr>
            <a:spLocks noChangeArrowheads="1"/>
          </p:cNvSpPr>
          <p:nvPr/>
        </p:nvSpPr>
        <p:spPr bwMode="auto">
          <a:xfrm>
            <a:off x="432487" y="94961"/>
            <a:ext cx="11500021"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id="{B2832BE7-B44B-4CF0-B201-F7B4C51F116D}"/>
              </a:ext>
            </a:extLst>
          </p:cNvPr>
          <p:cNvSpPr txBox="1"/>
          <p:nvPr/>
        </p:nvSpPr>
        <p:spPr>
          <a:xfrm>
            <a:off x="86497" y="531341"/>
            <a:ext cx="11846011" cy="492443"/>
          </a:xfrm>
          <a:prstGeom prst="rect">
            <a:avLst/>
          </a:prstGeom>
          <a:noFill/>
        </p:spPr>
        <p:txBody>
          <a:bodyPr wrap="square" rtlCol="0">
            <a:spAutoFit/>
          </a:bodyPr>
          <a:lstStyle/>
          <a:p>
            <a:endParaRPr lang="en-GB" sz="2600" dirty="0"/>
          </a:p>
        </p:txBody>
      </p:sp>
      <p:sp>
        <p:nvSpPr>
          <p:cNvPr id="2" name="TextBox 1">
            <a:extLst>
              <a:ext uri="{FF2B5EF4-FFF2-40B4-BE49-F238E27FC236}">
                <a16:creationId xmlns:a16="http://schemas.microsoft.com/office/drawing/2014/main" id="{BBC1C13F-2444-4AF8-B6AD-C7381211FC43}"/>
              </a:ext>
            </a:extLst>
          </p:cNvPr>
          <p:cNvSpPr txBox="1"/>
          <p:nvPr/>
        </p:nvSpPr>
        <p:spPr>
          <a:xfrm>
            <a:off x="0" y="142561"/>
            <a:ext cx="11932508" cy="954107"/>
          </a:xfrm>
          <a:prstGeom prst="rect">
            <a:avLst/>
          </a:prstGeom>
          <a:noFill/>
        </p:spPr>
        <p:txBody>
          <a:bodyPr wrap="square" rtlCol="0">
            <a:spAutoFit/>
          </a:bodyPr>
          <a:lstStyle/>
          <a:p>
            <a:r>
              <a:rPr lang="en-GB" sz="2800" b="1" dirty="0">
                <a:solidFill>
                  <a:srgbClr val="FF0000"/>
                </a:solidFill>
              </a:rPr>
              <a:t>Solution for video card issue:</a:t>
            </a:r>
          </a:p>
          <a:p>
            <a:endParaRPr lang="en-GB" sz="2800" b="1" dirty="0">
              <a:solidFill>
                <a:srgbClr val="FF0000"/>
              </a:solidFill>
            </a:endParaRPr>
          </a:p>
        </p:txBody>
      </p:sp>
      <p:sp>
        <p:nvSpPr>
          <p:cNvPr id="6" name="Rectangle 2">
            <a:extLst>
              <a:ext uri="{FF2B5EF4-FFF2-40B4-BE49-F238E27FC236}">
                <a16:creationId xmlns:a16="http://schemas.microsoft.com/office/drawing/2014/main" id="{A6147C91-5728-4129-BA06-FB97ADC184EE}"/>
              </a:ext>
            </a:extLst>
          </p:cNvPr>
          <p:cNvSpPr>
            <a:spLocks noChangeArrowheads="1"/>
          </p:cNvSpPr>
          <p:nvPr/>
        </p:nvSpPr>
        <p:spPr bwMode="auto">
          <a:xfrm>
            <a:off x="259492" y="731396"/>
            <a:ext cx="11500021"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1" i="0" u="none" strike="noStrike" cap="none" normalizeH="0" baseline="0" dirty="0">
                <a:ln>
                  <a:noFill/>
                </a:ln>
                <a:solidFill>
                  <a:schemeClr val="tx1"/>
                </a:solidFill>
                <a:effectLst/>
                <a:latin typeface="Arial" panose="020B0604020202020204" pitchFamily="34" charset="0"/>
              </a:rPr>
              <a:t>Check Connections</a:t>
            </a:r>
            <a:r>
              <a:rPr kumimoji="0" lang="en-US" altLang="en-US" sz="2800" b="0" i="0" u="none" strike="noStrike" cap="none" normalizeH="0" baseline="0" dirty="0">
                <a:ln>
                  <a:noFill/>
                </a:ln>
                <a:solidFill>
                  <a:schemeClr val="tx1"/>
                </a:solidFill>
                <a:effectLst/>
                <a:latin typeface="Arial" panose="020B0604020202020204" pitchFamily="34" charset="0"/>
              </a:rPr>
              <a:t>: Ensure that the video card is properly seated in the PCIe slot and that all power connectors are securely attached.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1" i="0" u="none" strike="noStrike" cap="none" normalizeH="0" baseline="0" dirty="0">
                <a:ln>
                  <a:noFill/>
                </a:ln>
                <a:solidFill>
                  <a:schemeClr val="tx1"/>
                </a:solidFill>
                <a:effectLst/>
                <a:latin typeface="Arial" panose="020B0604020202020204" pitchFamily="34" charset="0"/>
              </a:rPr>
              <a:t>Clean the GPU</a:t>
            </a:r>
            <a:r>
              <a:rPr kumimoji="0" lang="en-US" altLang="en-US" sz="2800" b="0" i="0" u="none" strike="noStrike" cap="none" normalizeH="0" baseline="0" dirty="0">
                <a:ln>
                  <a:noFill/>
                </a:ln>
                <a:solidFill>
                  <a:schemeClr val="tx1"/>
                </a:solidFill>
                <a:effectLst/>
                <a:latin typeface="Arial" panose="020B0604020202020204" pitchFamily="34" charset="0"/>
              </a:rPr>
              <a:t>: Remove dust and debris from the GPU fans and heatsinks to prevent overheating.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1" i="0" u="none" strike="noStrike" cap="none" normalizeH="0" baseline="0" dirty="0">
                <a:ln>
                  <a:noFill/>
                </a:ln>
                <a:solidFill>
                  <a:schemeClr val="tx1"/>
                </a:solidFill>
                <a:effectLst/>
                <a:latin typeface="Arial" panose="020B0604020202020204" pitchFamily="34" charset="0"/>
              </a:rPr>
              <a:t>Update Drivers</a:t>
            </a:r>
            <a:r>
              <a:rPr kumimoji="0" lang="en-US" altLang="en-US" sz="2800" b="0" i="0" u="none" strike="noStrike" cap="none" normalizeH="0" baseline="0" dirty="0">
                <a:ln>
                  <a:noFill/>
                </a:ln>
                <a:solidFill>
                  <a:schemeClr val="tx1"/>
                </a:solidFill>
                <a:effectLst/>
                <a:latin typeface="Arial" panose="020B0604020202020204" pitchFamily="34" charset="0"/>
              </a:rPr>
              <a:t>: Install the latest graphics drivers from the manufacturer’s website to fix compatibility issues and bugs.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1" i="0" u="none" strike="noStrike" cap="none" normalizeH="0" baseline="0" dirty="0">
                <a:ln>
                  <a:noFill/>
                </a:ln>
                <a:solidFill>
                  <a:schemeClr val="tx1"/>
                </a:solidFill>
                <a:effectLst/>
                <a:latin typeface="Arial" panose="020B0604020202020204" pitchFamily="34" charset="0"/>
              </a:rPr>
              <a:t>Test with Another System</a:t>
            </a:r>
            <a:r>
              <a:rPr kumimoji="0" lang="en-US" altLang="en-US" sz="2800" b="0" i="0" u="none" strike="noStrike" cap="none" normalizeH="0" baseline="0" dirty="0">
                <a:ln>
                  <a:noFill/>
                </a:ln>
                <a:solidFill>
                  <a:schemeClr val="tx1"/>
                </a:solidFill>
                <a:effectLst/>
                <a:latin typeface="Arial" panose="020B0604020202020204" pitchFamily="34" charset="0"/>
              </a:rPr>
              <a:t>: Test the graphics card in another computer to determine if the issue is with the card or other components.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1" i="0" u="none" strike="noStrike" cap="none" normalizeH="0" baseline="0" dirty="0">
                <a:ln>
                  <a:noFill/>
                </a:ln>
                <a:solidFill>
                  <a:schemeClr val="tx1"/>
                </a:solidFill>
                <a:effectLst/>
                <a:latin typeface="Arial" panose="020B0604020202020204" pitchFamily="34" charset="0"/>
              </a:rPr>
              <a:t>Check Power Supply</a:t>
            </a:r>
            <a:r>
              <a:rPr kumimoji="0" lang="en-US" altLang="en-US" sz="2800" b="0" i="0" u="none" strike="noStrike" cap="none" normalizeH="0" baseline="0" dirty="0">
                <a:ln>
                  <a:noFill/>
                </a:ln>
                <a:solidFill>
                  <a:schemeClr val="tx1"/>
                </a:solidFill>
                <a:effectLst/>
                <a:latin typeface="Arial" panose="020B0604020202020204" pitchFamily="34" charset="0"/>
              </a:rPr>
              <a:t>: Ensure that the power supply is adequate and providing stable power to the GPU.</a:t>
            </a:r>
          </a:p>
        </p:txBody>
      </p:sp>
    </p:spTree>
    <p:extLst>
      <p:ext uri="{BB962C8B-B14F-4D97-AF65-F5344CB8AC3E}">
        <p14:creationId xmlns:p14="http://schemas.microsoft.com/office/powerpoint/2010/main" val="35643133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5B8BA1-5818-48DE-8536-6984CE00218F}"/>
              </a:ext>
            </a:extLst>
          </p:cNvPr>
          <p:cNvSpPr>
            <a:spLocks noChangeArrowheads="1"/>
          </p:cNvSpPr>
          <p:nvPr/>
        </p:nvSpPr>
        <p:spPr bwMode="auto">
          <a:xfrm>
            <a:off x="432487" y="94961"/>
            <a:ext cx="11500021"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id="{B2832BE7-B44B-4CF0-B201-F7B4C51F116D}"/>
              </a:ext>
            </a:extLst>
          </p:cNvPr>
          <p:cNvSpPr txBox="1"/>
          <p:nvPr/>
        </p:nvSpPr>
        <p:spPr>
          <a:xfrm>
            <a:off x="86497" y="531341"/>
            <a:ext cx="11846011" cy="492443"/>
          </a:xfrm>
          <a:prstGeom prst="rect">
            <a:avLst/>
          </a:prstGeom>
          <a:noFill/>
        </p:spPr>
        <p:txBody>
          <a:bodyPr wrap="square" rtlCol="0">
            <a:spAutoFit/>
          </a:bodyPr>
          <a:lstStyle/>
          <a:p>
            <a:endParaRPr lang="en-GB" sz="2600" dirty="0"/>
          </a:p>
        </p:txBody>
      </p:sp>
      <p:sp>
        <p:nvSpPr>
          <p:cNvPr id="6" name="Rectangle 2">
            <a:extLst>
              <a:ext uri="{FF2B5EF4-FFF2-40B4-BE49-F238E27FC236}">
                <a16:creationId xmlns:a16="http://schemas.microsoft.com/office/drawing/2014/main" id="{A6147C91-5728-4129-BA06-FB97ADC184EE}"/>
              </a:ext>
            </a:extLst>
          </p:cNvPr>
          <p:cNvSpPr>
            <a:spLocks noChangeArrowheads="1"/>
          </p:cNvSpPr>
          <p:nvPr/>
        </p:nvSpPr>
        <p:spPr bwMode="auto">
          <a:xfrm>
            <a:off x="0" y="285410"/>
            <a:ext cx="11759513"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185738" marR="0" lvl="0" indent="-185738"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Run Diagnostic Tools</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Use diagnostic software to check the health of the GPU and identify       potential hardware problems.</a:t>
            </a:r>
          </a:p>
          <a:p>
            <a:pPr marL="85725" marR="0" lvl="0" indent="-85725"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Replace Thermal Paste</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Reapply thermal paste if the GPU is overheating due to dried-out or degraded paste.</a:t>
            </a:r>
          </a:p>
          <a:p>
            <a:pPr marL="185738" marR="0" lvl="0" indent="-185738"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Reset BIOS/UEFI Settings</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Reset or update BIOS/UEFI settings to ensure proper configuration of hardware components.</a:t>
            </a:r>
          </a:p>
          <a:p>
            <a:pPr marL="185738" marR="0" lvl="0" indent="-185738"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Perform a Clean Install</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Uninstall existing graphics drivers and perform a clean installation to resolve driver conflicts.</a:t>
            </a:r>
          </a:p>
          <a:p>
            <a:pPr marL="85725" marR="0" lvl="0" indent="-85725"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Consider RMA or Replacement</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If the card is still under warranty, contact the manufacturer for a replacement or repair. </a:t>
            </a:r>
          </a:p>
        </p:txBody>
      </p:sp>
    </p:spTree>
    <p:extLst>
      <p:ext uri="{BB962C8B-B14F-4D97-AF65-F5344CB8AC3E}">
        <p14:creationId xmlns:p14="http://schemas.microsoft.com/office/powerpoint/2010/main" val="6654056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5B8BA1-5818-48DE-8536-6984CE00218F}"/>
              </a:ext>
            </a:extLst>
          </p:cNvPr>
          <p:cNvSpPr>
            <a:spLocks noChangeArrowheads="1"/>
          </p:cNvSpPr>
          <p:nvPr/>
        </p:nvSpPr>
        <p:spPr bwMode="auto">
          <a:xfrm>
            <a:off x="432487" y="94961"/>
            <a:ext cx="11500021"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id="{B2832BE7-B44B-4CF0-B201-F7B4C51F116D}"/>
              </a:ext>
            </a:extLst>
          </p:cNvPr>
          <p:cNvSpPr txBox="1"/>
          <p:nvPr/>
        </p:nvSpPr>
        <p:spPr>
          <a:xfrm>
            <a:off x="86497" y="698157"/>
            <a:ext cx="11846011" cy="2092881"/>
          </a:xfrm>
          <a:prstGeom prst="rect">
            <a:avLst/>
          </a:prstGeom>
          <a:noFill/>
        </p:spPr>
        <p:txBody>
          <a:bodyPr wrap="square" rtlCol="0">
            <a:spAutoFit/>
          </a:bodyPr>
          <a:lstStyle/>
          <a:p>
            <a:r>
              <a:rPr lang="en-GB" sz="2600" b="1" dirty="0">
                <a:solidFill>
                  <a:srgbClr val="FF0000"/>
                </a:solidFill>
                <a:latin typeface="Times New Roman" panose="02020603050405020304" pitchFamily="18" charset="0"/>
                <a:cs typeface="Times New Roman" panose="02020603050405020304" pitchFamily="18" charset="0"/>
              </a:rPr>
              <a:t>Causes of image quality problem in monitor:</a:t>
            </a:r>
          </a:p>
          <a:p>
            <a:r>
              <a:rPr lang="en-GB" sz="2600" dirty="0">
                <a:latin typeface="Times New Roman" panose="02020603050405020304" pitchFamily="18" charset="0"/>
                <a:cs typeface="Times New Roman" panose="02020603050405020304" pitchFamily="18" charset="0"/>
              </a:rPr>
              <a:t>An image quality problem in monitor can caused by many reason such as poor resolution setting, mismatched cable connection or dirty screen. </a:t>
            </a:r>
          </a:p>
          <a:p>
            <a:endParaRPr lang="en-GB" sz="2600" dirty="0">
              <a:latin typeface="Times New Roman" panose="02020603050405020304" pitchFamily="18" charset="0"/>
              <a:cs typeface="Times New Roman" panose="02020603050405020304" pitchFamily="18" charset="0"/>
            </a:endParaRPr>
          </a:p>
          <a:p>
            <a:endParaRPr lang="en-GB" sz="2600" dirty="0">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D0845898-2247-4CA6-B7C0-A8F35E7A6F94}"/>
              </a:ext>
            </a:extLst>
          </p:cNvPr>
          <p:cNvSpPr>
            <a:spLocks noChangeArrowheads="1"/>
          </p:cNvSpPr>
          <p:nvPr/>
        </p:nvSpPr>
        <p:spPr bwMode="auto">
          <a:xfrm>
            <a:off x="168876" y="-4320251"/>
            <a:ext cx="11936627" cy="108029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4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4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Resolution Mismatch</a:t>
            </a:r>
            <a:r>
              <a:rPr kumimoji="0" lang="en-US" altLang="en-US" sz="2400" b="0" i="0" u="none" strike="noStrike" cap="none" normalizeH="0" baseline="0" dirty="0">
                <a:ln>
                  <a:noFill/>
                </a:ln>
                <a:solidFill>
                  <a:schemeClr val="tx1"/>
                </a:solidFill>
                <a:effectLst/>
                <a:latin typeface="Arial" panose="020B0604020202020204" pitchFamily="34" charset="0"/>
              </a:rPr>
              <a:t>: Using a resolution setting that does not match the monitor’s native resolution can cause blurriness or distortion.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Poor Connection</a:t>
            </a:r>
            <a:r>
              <a:rPr kumimoji="0" lang="en-US" altLang="en-US" sz="2400" b="0" i="0" u="none" strike="noStrike" cap="none" normalizeH="0" baseline="0" dirty="0">
                <a:ln>
                  <a:noFill/>
                </a:ln>
                <a:solidFill>
                  <a:schemeClr val="tx1"/>
                </a:solidFill>
                <a:effectLst/>
                <a:latin typeface="Arial" panose="020B0604020202020204" pitchFamily="34" charset="0"/>
              </a:rPr>
              <a:t>: Loose, damaged, or improperly connected cables can lead to poor image quality, such as flickering or artifacts.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Driver Issues</a:t>
            </a:r>
            <a:r>
              <a:rPr kumimoji="0" lang="en-US" altLang="en-US" sz="2400" b="0" i="0" u="none" strike="noStrike" cap="none" normalizeH="0" baseline="0" dirty="0">
                <a:ln>
                  <a:noFill/>
                </a:ln>
                <a:solidFill>
                  <a:schemeClr val="tx1"/>
                </a:solidFill>
                <a:effectLst/>
                <a:latin typeface="Arial" panose="020B0604020202020204" pitchFamily="34" charset="0"/>
              </a:rPr>
              <a:t>: Outdated or corrupted graphics drivers can affect display performance and quality.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Monitor Settings</a:t>
            </a:r>
            <a:r>
              <a:rPr kumimoji="0" lang="en-US" altLang="en-US" sz="2400" b="0" i="0" u="none" strike="noStrike" cap="none" normalizeH="0" baseline="0" dirty="0">
                <a:ln>
                  <a:noFill/>
                </a:ln>
                <a:solidFill>
                  <a:schemeClr val="tx1"/>
                </a:solidFill>
                <a:effectLst/>
                <a:latin typeface="Arial" panose="020B0604020202020204" pitchFamily="34" charset="0"/>
              </a:rPr>
              <a:t>: Incorrect brightness, contrast, or color settings can impact the overall image quality.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Hardware Issues</a:t>
            </a:r>
            <a:r>
              <a:rPr kumimoji="0" lang="en-US" altLang="en-US" sz="2400" b="0" i="0" u="none" strike="noStrike" cap="none" normalizeH="0" baseline="0" dirty="0">
                <a:ln>
                  <a:noFill/>
                </a:ln>
                <a:solidFill>
                  <a:schemeClr val="tx1"/>
                </a:solidFill>
                <a:effectLst/>
                <a:latin typeface="Arial" panose="020B0604020202020204" pitchFamily="34" charset="0"/>
              </a:rPr>
              <a:t>: Problems with the monitor itself, such as dead pixels, backlight bleeding, or aging components, can </a:t>
            </a:r>
            <a:r>
              <a:rPr lang="en-US" altLang="en-US" sz="2400" dirty="0">
                <a:latin typeface="Arial" panose="020B0604020202020204" pitchFamily="34" charset="0"/>
              </a:rPr>
              <a:t>lead bad </a:t>
            </a:r>
            <a:r>
              <a:rPr kumimoji="0" lang="en-US" altLang="en-US" sz="2400" b="0" i="0" u="none" strike="noStrike" cap="none" normalizeH="0" baseline="0" dirty="0">
                <a:ln>
                  <a:noFill/>
                </a:ln>
                <a:solidFill>
                  <a:schemeClr val="tx1"/>
                </a:solidFill>
                <a:effectLst/>
                <a:latin typeface="Arial" panose="020B0604020202020204" pitchFamily="34" charset="0"/>
              </a:rPr>
              <a:t> image quality.</a:t>
            </a:r>
          </a:p>
          <a:p>
            <a:pPr marL="0" marR="0" lvl="0" indent="0" algn="l" defTabSz="914400" rtl="0" eaLnBrk="0" fontAlgn="base" latinLnBrk="0" hangingPunct="0">
              <a:lnSpc>
                <a:spcPct val="100000"/>
              </a:lnSpc>
              <a:spcBef>
                <a:spcPct val="0"/>
              </a:spcBef>
              <a:spcAft>
                <a:spcPct val="0"/>
              </a:spcAft>
              <a:buClrTx/>
              <a:buSzTx/>
              <a:buFontTx/>
              <a:buChar char="•"/>
              <a:tabLst/>
            </a:pPr>
            <a:r>
              <a:rPr lang="en-GB" sz="2400" b="1" dirty="0"/>
              <a:t>Graphics Card Problems</a:t>
            </a:r>
            <a:r>
              <a:rPr lang="en-GB" sz="2400" dirty="0"/>
              <a:t>: Issues with the graphics card, such as overheating or malfunctioning, can affect how images are rendered on the monitor.</a:t>
            </a:r>
            <a:r>
              <a:rPr kumimoji="0" lang="en-US" altLang="en-US" sz="2400"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2803999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01B4A34-E051-46D3-9BF1-6BE6A9EE9C6B}"/>
              </a:ext>
            </a:extLst>
          </p:cNvPr>
          <p:cNvSpPr txBox="1"/>
          <p:nvPr/>
        </p:nvSpPr>
        <p:spPr>
          <a:xfrm>
            <a:off x="177113" y="98854"/>
            <a:ext cx="11837773" cy="6124754"/>
          </a:xfrm>
          <a:prstGeom prst="rect">
            <a:avLst/>
          </a:prstGeom>
          <a:noFill/>
        </p:spPr>
        <p:txBody>
          <a:bodyPr wrap="square" rtlCol="0">
            <a:spAutoFit/>
          </a:bodyPr>
          <a:lstStyle/>
          <a:p>
            <a:r>
              <a:rPr lang="en-GB" sz="2800" b="1" dirty="0">
                <a:solidFill>
                  <a:srgbClr val="FF0000"/>
                </a:solidFill>
              </a:rPr>
              <a:t>How to fix screen resolution/image quality issue in monitor:</a:t>
            </a:r>
          </a:p>
          <a:p>
            <a:r>
              <a:rPr lang="en-GB" sz="2800" dirty="0">
                <a:latin typeface="Times New Roman" panose="02020603050405020304" pitchFamily="18" charset="0"/>
                <a:cs typeface="Times New Roman" panose="02020603050405020304" pitchFamily="18" charset="0"/>
              </a:rPr>
              <a:t> To fix image quality or resolution issues on a monitor, you can follow these  steps:</a:t>
            </a:r>
          </a:p>
          <a:p>
            <a:pPr>
              <a:buFont typeface="Arial" panose="020B0604020202020204" pitchFamily="34" charset="0"/>
              <a:buChar char="•"/>
            </a:pPr>
            <a:r>
              <a:rPr lang="en-GB" sz="2800" b="1" dirty="0">
                <a:latin typeface="Times New Roman" panose="02020603050405020304" pitchFamily="18" charset="0"/>
                <a:cs typeface="Times New Roman" panose="02020603050405020304" pitchFamily="18" charset="0"/>
              </a:rPr>
              <a:t>Check Resolution Settings</a:t>
            </a:r>
            <a:r>
              <a:rPr lang="en-GB" sz="2800" dirty="0">
                <a:latin typeface="Times New Roman" panose="02020603050405020304" pitchFamily="18" charset="0"/>
                <a:cs typeface="Times New Roman" panose="02020603050405020304" pitchFamily="18" charset="0"/>
              </a:rPr>
              <a:t>: Ensure that the monitor’s resolution setting          matches its native resolution. You can adjust this in the display settings of your operating system.</a:t>
            </a:r>
          </a:p>
          <a:p>
            <a:pPr>
              <a:buFont typeface="Arial" panose="020B0604020202020204" pitchFamily="34" charset="0"/>
              <a:buChar char="•"/>
            </a:pPr>
            <a:endParaRPr lang="en-GB" sz="28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GB" sz="2800" b="1" dirty="0">
                <a:latin typeface="Times New Roman" panose="02020603050405020304" pitchFamily="18" charset="0"/>
                <a:cs typeface="Times New Roman" panose="02020603050405020304" pitchFamily="18" charset="0"/>
              </a:rPr>
              <a:t>Update Graphics Drivers</a:t>
            </a:r>
            <a:r>
              <a:rPr lang="en-GB" sz="2800" dirty="0">
                <a:latin typeface="Times New Roman" panose="02020603050405020304" pitchFamily="18" charset="0"/>
                <a:cs typeface="Times New Roman" panose="02020603050405020304" pitchFamily="18" charset="0"/>
              </a:rPr>
              <a:t>: Install the latest drivers for your graphics card from the manufacturer’s website to fix compatibility issues and improve performance.</a:t>
            </a:r>
          </a:p>
          <a:p>
            <a:endParaRPr lang="en-GB" sz="28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GB" sz="2800" b="1" dirty="0">
                <a:latin typeface="Times New Roman" panose="02020603050405020304" pitchFamily="18" charset="0"/>
                <a:cs typeface="Times New Roman" panose="02020603050405020304" pitchFamily="18" charset="0"/>
              </a:rPr>
              <a:t>Adjust Monitor Settings</a:t>
            </a:r>
            <a:r>
              <a:rPr lang="en-GB" sz="2800" dirty="0">
                <a:latin typeface="Times New Roman" panose="02020603050405020304" pitchFamily="18" charset="0"/>
                <a:cs typeface="Times New Roman" panose="02020603050405020304" pitchFamily="18" charset="0"/>
              </a:rPr>
              <a:t>: Use the monitor’s on-screen display (OSD) menu to adjust brightness, contrast, colour settings, and sharpness to improve image quality.</a:t>
            </a:r>
          </a:p>
          <a:p>
            <a:endParaRPr lang="en-GB" sz="2800" b="1" dirty="0">
              <a:solidFill>
                <a:srgbClr val="FF0000"/>
              </a:solidFill>
            </a:endParaRPr>
          </a:p>
        </p:txBody>
      </p:sp>
    </p:spTree>
    <p:extLst>
      <p:ext uri="{BB962C8B-B14F-4D97-AF65-F5344CB8AC3E}">
        <p14:creationId xmlns:p14="http://schemas.microsoft.com/office/powerpoint/2010/main" val="39313591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01B4A34-E051-46D3-9BF1-6BE6A9EE9C6B}"/>
              </a:ext>
            </a:extLst>
          </p:cNvPr>
          <p:cNvSpPr txBox="1"/>
          <p:nvPr/>
        </p:nvSpPr>
        <p:spPr>
          <a:xfrm>
            <a:off x="0" y="210064"/>
            <a:ext cx="11837773" cy="6986528"/>
          </a:xfrm>
          <a:prstGeom prst="rect">
            <a:avLst/>
          </a:prstGeom>
          <a:noFill/>
        </p:spPr>
        <p:txBody>
          <a:bodyPr wrap="square" rtlCol="0">
            <a:spAutoFit/>
          </a:bodyPr>
          <a:lstStyle/>
          <a:p>
            <a:r>
              <a:rPr lang="en-GB" sz="2800" b="1" dirty="0"/>
              <a:t>Verify Cable Connections: </a:t>
            </a:r>
            <a:r>
              <a:rPr lang="en-GB" sz="2800" dirty="0"/>
              <a:t>Ensure that all video cables (HDMI, DisplayPort, DVI, VGA) are securely connected and not damaged. Try using different cables if necessary.</a:t>
            </a:r>
          </a:p>
          <a:p>
            <a:endParaRPr lang="en-GB" sz="2800" dirty="0"/>
          </a:p>
          <a:p>
            <a:r>
              <a:rPr lang="en-GB" sz="2800" b="1" dirty="0"/>
              <a:t>Check Refresh Rate: </a:t>
            </a:r>
            <a:r>
              <a:rPr lang="en-GB" sz="2800" dirty="0"/>
              <a:t>Set the monitor’s refresh rate to the recommended value in the display settings of your operating system.</a:t>
            </a:r>
          </a:p>
          <a:p>
            <a:endParaRPr lang="en-GB" sz="2800" dirty="0"/>
          </a:p>
          <a:p>
            <a:r>
              <a:rPr lang="en-GB" sz="2800" b="1" dirty="0"/>
              <a:t>Reset Monitor Settings: </a:t>
            </a:r>
            <a:r>
              <a:rPr lang="en-GB" sz="2800" dirty="0"/>
              <a:t>If all else fails, reset the monitor to its factory default settings using the OSD menu.</a:t>
            </a:r>
          </a:p>
          <a:p>
            <a:endParaRPr lang="en-GB" sz="2800" dirty="0"/>
          </a:p>
          <a:p>
            <a:r>
              <a:rPr lang="en-GB" sz="2800" b="1" dirty="0"/>
              <a:t>Test with Another Device: </a:t>
            </a:r>
            <a:r>
              <a:rPr lang="en-GB" sz="2800" dirty="0"/>
              <a:t>Connect the monitor to a different computer or device to determine if the issue is with the monitor or the original system.</a:t>
            </a:r>
          </a:p>
          <a:p>
            <a:endParaRPr lang="en-GB" sz="2800" dirty="0"/>
          </a:p>
          <a:p>
            <a:r>
              <a:rPr lang="en-GB" sz="2800" dirty="0"/>
              <a:t>By systematically addressing these areas, you can often resolve image quality or resolution problems and restore proper display performance.</a:t>
            </a:r>
          </a:p>
          <a:p>
            <a:endParaRPr lang="en-GB" sz="2800" dirty="0"/>
          </a:p>
        </p:txBody>
      </p:sp>
    </p:spTree>
    <p:extLst>
      <p:ext uri="{BB962C8B-B14F-4D97-AF65-F5344CB8AC3E}">
        <p14:creationId xmlns:p14="http://schemas.microsoft.com/office/powerpoint/2010/main" val="31707730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72995"/>
            <a:ext cx="11911914" cy="4401205"/>
          </a:xfrm>
          <a:prstGeom prst="rect">
            <a:avLst/>
          </a:prstGeom>
          <a:noFill/>
        </p:spPr>
        <p:txBody>
          <a:bodyPr wrap="square" rtlCol="0">
            <a:spAutoFit/>
          </a:bodyPr>
          <a:lstStyle/>
          <a:p>
            <a:r>
              <a:rPr lang="en-GB" sz="2800" b="1" dirty="0">
                <a:solidFill>
                  <a:srgbClr val="FF0000"/>
                </a:solidFill>
              </a:rPr>
              <a:t>Input/Output connection issue causes:</a:t>
            </a:r>
          </a:p>
          <a:p>
            <a:r>
              <a:rPr lang="en-GB" sz="2800" dirty="0"/>
              <a:t>The functioning of the computer system is based on the combined use of input and output devices. An input device allows us to tell the computer to perform an action and the devices returns an action via an output devices.</a:t>
            </a:r>
          </a:p>
          <a:p>
            <a:r>
              <a:rPr lang="en-GB" sz="2800" b="1" dirty="0">
                <a:solidFill>
                  <a:srgbClr val="FF0000"/>
                </a:solidFill>
              </a:rPr>
              <a:t>Due to some factor that cause the input out issue . Such as : </a:t>
            </a:r>
          </a:p>
          <a:p>
            <a:r>
              <a:rPr lang="en-GB" sz="2800" dirty="0"/>
              <a:t>Loose or unsecured cables.                                   Damaged  cables. </a:t>
            </a:r>
          </a:p>
          <a:p>
            <a:r>
              <a:rPr lang="en-GB" sz="2800" dirty="0"/>
              <a:t>Faulty or damaged ports.                                       Outdated or corrupted drivers.</a:t>
            </a:r>
          </a:p>
          <a:p>
            <a:r>
              <a:rPr lang="en-GB" sz="2800" dirty="0"/>
              <a:t>Incompatible hardware.                                     Insufficient/unstable power supply.</a:t>
            </a:r>
          </a:p>
          <a:p>
            <a:r>
              <a:rPr lang="en-GB" sz="2800" dirty="0"/>
              <a:t>Software conflicts or OS issues.                        Outdated/corrupted firmware.</a:t>
            </a:r>
          </a:p>
          <a:p>
            <a:r>
              <a:rPr lang="en-GB" sz="2800" dirty="0"/>
              <a:t>Physical damage to connectors or ports.    Incorrect system or BIOS/UEFI settings.</a:t>
            </a:r>
          </a:p>
        </p:txBody>
      </p:sp>
    </p:spTree>
    <p:extLst>
      <p:ext uri="{BB962C8B-B14F-4D97-AF65-F5344CB8AC3E}">
        <p14:creationId xmlns:p14="http://schemas.microsoft.com/office/powerpoint/2010/main" val="1515605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5BC0201-3400-467C-9106-744467E4D020}"/>
              </a:ext>
            </a:extLst>
          </p:cNvPr>
          <p:cNvSpPr txBox="1"/>
          <p:nvPr/>
        </p:nvSpPr>
        <p:spPr>
          <a:xfrm>
            <a:off x="259492" y="1223318"/>
            <a:ext cx="12192000" cy="1200329"/>
          </a:xfrm>
          <a:prstGeom prst="rect">
            <a:avLst/>
          </a:prstGeom>
          <a:noFill/>
        </p:spPr>
        <p:txBody>
          <a:bodyPr wrap="square" rtlCol="0">
            <a:spAutoFit/>
          </a:bodyPr>
          <a:lstStyle/>
          <a:p>
            <a:endParaRPr lang="en-GB" sz="2400" b="1" dirty="0">
              <a:solidFill>
                <a:srgbClr val="FF0000"/>
              </a:solidFill>
            </a:endParaRPr>
          </a:p>
          <a:p>
            <a:r>
              <a:rPr lang="en-GB" sz="2400" b="1" dirty="0">
                <a:solidFill>
                  <a:srgbClr val="FF0000"/>
                </a:solidFill>
              </a:rPr>
              <a:t> </a:t>
            </a:r>
            <a:r>
              <a:rPr lang="en-GB" sz="2400" b="1" dirty="0">
                <a:solidFill>
                  <a:srgbClr val="FF0000"/>
                </a:solidFill>
                <a:latin typeface="Arial Black" panose="020B0A04020102020204" pitchFamily="34" charset="0"/>
              </a:rPr>
              <a:t> </a:t>
            </a:r>
          </a:p>
          <a:p>
            <a:r>
              <a:rPr lang="en-GB" sz="2400" b="1" dirty="0">
                <a:solidFill>
                  <a:srgbClr val="FF0000"/>
                </a:solidFill>
                <a:effectLst>
                  <a:outerShdw blurRad="38100" dist="38100" dir="2700000" algn="tl">
                    <a:srgbClr val="000000">
                      <a:alpha val="43137"/>
                    </a:srgbClr>
                  </a:outerShdw>
                </a:effectLst>
                <a:latin typeface="Arial Black" panose="020B0A04020102020204" pitchFamily="34" charset="0"/>
              </a:rPr>
              <a:t>    </a:t>
            </a:r>
          </a:p>
        </p:txBody>
      </p:sp>
      <p:sp>
        <p:nvSpPr>
          <p:cNvPr id="3" name="Rectangle 2">
            <a:extLst>
              <a:ext uri="{FF2B5EF4-FFF2-40B4-BE49-F238E27FC236}">
                <a16:creationId xmlns:a16="http://schemas.microsoft.com/office/drawing/2014/main" id="{2D5B8BA1-5818-48DE-8536-6984CE00218F}"/>
              </a:ext>
            </a:extLst>
          </p:cNvPr>
          <p:cNvSpPr>
            <a:spLocks noChangeArrowheads="1"/>
          </p:cNvSpPr>
          <p:nvPr/>
        </p:nvSpPr>
        <p:spPr bwMode="auto">
          <a:xfrm>
            <a:off x="432487" y="224702"/>
            <a:ext cx="11500021" cy="80945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50000"/>
              </a:lnSpc>
              <a:spcBef>
                <a:spcPct val="0"/>
              </a:spcBef>
              <a:spcAft>
                <a:spcPct val="0"/>
              </a:spcAft>
              <a:buClrTx/>
              <a:buSzTx/>
              <a:tabLst/>
            </a:pPr>
            <a:r>
              <a:rPr kumimoji="0" lang="en-US" altLang="en-US" sz="2800" b="1" i="0" u="none" strike="noStrike" cap="none" normalizeH="0" baseline="0" dirty="0">
                <a:ln>
                  <a:noFill/>
                </a:ln>
                <a:solidFill>
                  <a:schemeClr val="tx1"/>
                </a:solidFill>
                <a:effectLst/>
                <a:latin typeface="Arial" panose="020B0604020202020204" pitchFamily="34" charset="0"/>
              </a:rPr>
              <a:t>4.Bug Fixes</a:t>
            </a:r>
            <a:r>
              <a:rPr kumimoji="0" lang="en-US" altLang="en-US" sz="2800" b="0" i="0" u="none" strike="noStrike" cap="none" normalizeH="0" baseline="0" dirty="0">
                <a:ln>
                  <a:noFill/>
                </a:ln>
                <a:solidFill>
                  <a:schemeClr val="tx1"/>
                </a:solidFill>
                <a:effectLst/>
                <a:latin typeface="Arial" panose="020B0604020202020204" pitchFamily="34" charset="0"/>
              </a:rPr>
              <a:t>: Address errors and bugs and debugs(correct) them.</a:t>
            </a:r>
          </a:p>
          <a:p>
            <a:pPr marL="0" marR="0" lvl="0" indent="0" algn="l" defTabSz="914400" rtl="0" eaLnBrk="0" fontAlgn="base" latinLnBrk="0" hangingPunct="0">
              <a:lnSpc>
                <a:spcPct val="150000"/>
              </a:lnSpc>
              <a:spcBef>
                <a:spcPct val="0"/>
              </a:spcBef>
              <a:spcAft>
                <a:spcPct val="0"/>
              </a:spcAft>
              <a:buClrTx/>
              <a:buSzTx/>
              <a:tabLst/>
            </a:pPr>
            <a:r>
              <a:rPr kumimoji="0" lang="en-US" altLang="en-US" sz="2800" b="1" i="0" u="none" strike="noStrike" cap="none" normalizeH="0" baseline="0" dirty="0">
                <a:ln>
                  <a:noFill/>
                </a:ln>
                <a:solidFill>
                  <a:schemeClr val="tx1"/>
                </a:solidFill>
                <a:effectLst/>
                <a:latin typeface="Arial" panose="020B0604020202020204" pitchFamily="34" charset="0"/>
              </a:rPr>
              <a:t>5.Documentation</a:t>
            </a:r>
            <a:r>
              <a:rPr kumimoji="0" lang="en-US" altLang="en-US" sz="2800" b="0" i="0" u="none" strike="noStrike" cap="none" normalizeH="0" baseline="0" dirty="0">
                <a:ln>
                  <a:noFill/>
                </a:ln>
                <a:solidFill>
                  <a:schemeClr val="tx1"/>
                </a:solidFill>
                <a:effectLst/>
                <a:latin typeface="Arial" panose="020B0604020202020204" pitchFamily="34" charset="0"/>
              </a:rPr>
              <a:t>: Keep user and technical documentation up to date.</a:t>
            </a:r>
          </a:p>
          <a:p>
            <a:pPr marL="0" marR="0" lvl="0" indent="0" algn="l" defTabSz="914400" rtl="0" eaLnBrk="0" fontAlgn="base" latinLnBrk="0" hangingPunct="0">
              <a:lnSpc>
                <a:spcPct val="150000"/>
              </a:lnSpc>
              <a:spcBef>
                <a:spcPct val="0"/>
              </a:spcBef>
              <a:spcAft>
                <a:spcPct val="0"/>
              </a:spcAft>
              <a:buClrTx/>
              <a:buSzTx/>
              <a:tabLst/>
            </a:pPr>
            <a:r>
              <a:rPr kumimoji="0" lang="en-US" altLang="en-US" sz="2800" b="1" i="0" u="none" strike="noStrike" cap="none" normalizeH="0" baseline="0" dirty="0">
                <a:ln>
                  <a:noFill/>
                </a:ln>
                <a:solidFill>
                  <a:schemeClr val="tx1"/>
                </a:solidFill>
                <a:effectLst/>
                <a:latin typeface="Arial" panose="020B0604020202020204" pitchFamily="34" charset="0"/>
              </a:rPr>
              <a:t>6.License Management</a:t>
            </a:r>
            <a:r>
              <a:rPr kumimoji="0" lang="en-US" altLang="en-US" sz="2800" b="0" i="0" u="none" strike="noStrike" cap="none" normalizeH="0" baseline="0" dirty="0">
                <a:ln>
                  <a:noFill/>
                </a:ln>
                <a:solidFill>
                  <a:schemeClr val="tx1"/>
                </a:solidFill>
                <a:effectLst/>
                <a:latin typeface="Arial" panose="020B0604020202020204" pitchFamily="34" charset="0"/>
              </a:rPr>
              <a:t>: Ensure software licenses are current.</a:t>
            </a:r>
          </a:p>
          <a:p>
            <a:pPr marL="0" marR="0" lvl="0" indent="0" algn="l" defTabSz="914400" rtl="0" eaLnBrk="0" fontAlgn="base" latinLnBrk="0" hangingPunct="0">
              <a:lnSpc>
                <a:spcPct val="150000"/>
              </a:lnSpc>
              <a:spcBef>
                <a:spcPct val="0"/>
              </a:spcBef>
              <a:spcAft>
                <a:spcPct val="0"/>
              </a:spcAft>
              <a:buClrTx/>
              <a:buSzTx/>
              <a:tabLst/>
            </a:pPr>
            <a:r>
              <a:rPr kumimoji="0" lang="en-US" altLang="en-US" sz="2800" b="1" i="0" u="none" strike="noStrike" cap="none" normalizeH="0" baseline="0" dirty="0">
                <a:ln>
                  <a:noFill/>
                </a:ln>
                <a:solidFill>
                  <a:schemeClr val="tx1"/>
                </a:solidFill>
                <a:effectLst/>
                <a:latin typeface="Arial" panose="020B0604020202020204" pitchFamily="34" charset="0"/>
              </a:rPr>
              <a:t>7.Compatibility Checks</a:t>
            </a:r>
            <a:r>
              <a:rPr kumimoji="0" lang="en-US" altLang="en-US" sz="2800" b="0" i="0" u="none" strike="noStrike" cap="none" normalizeH="0" baseline="0" dirty="0">
                <a:ln>
                  <a:noFill/>
                </a:ln>
                <a:solidFill>
                  <a:schemeClr val="tx1"/>
                </a:solidFill>
                <a:effectLst/>
                <a:latin typeface="Arial" panose="020B0604020202020204" pitchFamily="34" charset="0"/>
              </a:rPr>
              <a:t>: Test for compatibility with new hardware or software.</a:t>
            </a:r>
          </a:p>
          <a:p>
            <a:pPr marL="0" marR="0" lvl="0" indent="0" algn="l" defTabSz="914400" rtl="0" eaLnBrk="0" fontAlgn="base" latinLnBrk="0" hangingPunct="0">
              <a:lnSpc>
                <a:spcPct val="150000"/>
              </a:lnSpc>
              <a:spcBef>
                <a:spcPct val="0"/>
              </a:spcBef>
              <a:spcAft>
                <a:spcPct val="0"/>
              </a:spcAft>
              <a:buClrTx/>
              <a:buSzTx/>
              <a:tabLst/>
            </a:pPr>
            <a:r>
              <a:rPr kumimoji="0" lang="en-US" altLang="en-US" sz="2800" b="1" i="0" u="none" strike="noStrike" cap="none" normalizeH="0" baseline="0" dirty="0">
                <a:ln>
                  <a:noFill/>
                </a:ln>
                <a:solidFill>
                  <a:schemeClr val="tx1"/>
                </a:solidFill>
                <a:effectLst/>
                <a:latin typeface="Arial" panose="020B0604020202020204" pitchFamily="34" charset="0"/>
              </a:rPr>
              <a:t>8.Security Audits</a:t>
            </a:r>
            <a:r>
              <a:rPr kumimoji="0" lang="en-US" altLang="en-US" sz="2800" b="0" i="0" u="none" strike="noStrike" cap="none" normalizeH="0" baseline="0" dirty="0">
                <a:ln>
                  <a:noFill/>
                </a:ln>
                <a:solidFill>
                  <a:schemeClr val="tx1"/>
                </a:solidFill>
                <a:effectLst/>
                <a:latin typeface="Arial" panose="020B0604020202020204" pitchFamily="34" charset="0"/>
              </a:rPr>
              <a:t>: Scan for vulnerabilities and viruses they may corrupt the software. </a:t>
            </a: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5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endParaRPr lang="en-US" altLang="en-US" dirty="0">
              <a:latin typeface="Arial" panose="020B0604020202020204"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800" b="0" i="0" u="none" strike="noStrike" cap="none" normalizeH="0" baseline="0" dirty="0">
                <a:ln>
                  <a:noFill/>
                </a:ln>
                <a:solidFill>
                  <a:schemeClr val="tx1"/>
                </a:solidFill>
                <a:effectLst/>
                <a:latin typeface="Arial" panose="020B0604020202020204" pitchFamily="34" charset="0"/>
              </a:rPr>
              <a:t>These actions help prevent software failures and extend its lifecycle.</a:t>
            </a:r>
          </a:p>
          <a:p>
            <a:pPr marL="0" marR="0" lvl="0" indent="0" algn="l" defTabSz="914400" rtl="0" eaLnBrk="0" fontAlgn="base" latinLnBrk="0" hangingPunct="0">
              <a:lnSpc>
                <a:spcPct val="150000"/>
              </a:lnSpc>
              <a:spcBef>
                <a:spcPct val="0"/>
              </a:spcBef>
              <a:spcAft>
                <a:spcPct val="0"/>
              </a:spcAft>
              <a:buClrTx/>
              <a:buSzTx/>
              <a:buFontTx/>
              <a:buNone/>
              <a:tabLst/>
            </a:pPr>
            <a:endParaRPr lang="en-US" altLang="en-US" sz="2800" dirty="0">
              <a:latin typeface="Arial" panose="020B0604020202020204"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653888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72995"/>
            <a:ext cx="11911914" cy="6732099"/>
          </a:xfrm>
          <a:prstGeom prst="rect">
            <a:avLst/>
          </a:prstGeom>
          <a:noFill/>
        </p:spPr>
        <p:txBody>
          <a:bodyPr wrap="square" rtlCol="0">
            <a:spAutoFit/>
          </a:bodyPr>
          <a:lstStyle/>
          <a:p>
            <a:r>
              <a:rPr lang="en-GB" sz="2800" b="1" dirty="0">
                <a:solidFill>
                  <a:srgbClr val="FF0000"/>
                </a:solidFill>
                <a:latin typeface="Times New Roman" panose="02020603050405020304" pitchFamily="18" charset="0"/>
                <a:cs typeface="Times New Roman" panose="02020603050405020304" pitchFamily="18" charset="0"/>
              </a:rPr>
              <a:t>Solution  for Input/Output connection issues solution :</a:t>
            </a:r>
          </a:p>
          <a:p>
            <a:pPr>
              <a:lnSpc>
                <a:spcPct val="115000"/>
              </a:lnSpc>
              <a:spcAft>
                <a:spcPts val="1000"/>
              </a:spcAft>
            </a:pP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Input and output device connection issues can be caused by a variety of factors, here are some steps you can take to try and fix the problem:</a:t>
            </a:r>
            <a:endParaRPr lang="en-GB" sz="2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15000"/>
              </a:lnSpc>
              <a:buFont typeface="+mj-lt"/>
              <a:buAutoNum type="alphaLcPeriod"/>
            </a:pP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Check the connection of the device to the computer, make sure that the cables are securely plugged in and that the connectors are not damaged.</a:t>
            </a:r>
          </a:p>
          <a:p>
            <a:pPr marL="342900" lvl="0" indent="-342900">
              <a:lnSpc>
                <a:spcPct val="115000"/>
              </a:lnSpc>
              <a:buFont typeface="+mj-lt"/>
              <a:buAutoNum type="alphaLcPeriod"/>
            </a:pP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Check the power supply of the device, make sure that it is connected to a power source and that it is turned on.</a:t>
            </a:r>
          </a:p>
          <a:p>
            <a:pPr marL="342900" lvl="0" indent="-342900">
              <a:lnSpc>
                <a:spcPct val="115000"/>
              </a:lnSpc>
              <a:buFont typeface="+mj-lt"/>
              <a:buAutoNum type="alphaLcPeriod"/>
            </a:pP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Check the device's settings, make sure that it is configured correctly and that it is set to the correct input or output mode.</a:t>
            </a:r>
          </a:p>
          <a:p>
            <a:pPr marL="342900" lvl="0" indent="-342900">
              <a:lnSpc>
                <a:spcPct val="115000"/>
              </a:lnSpc>
              <a:buFont typeface="+mj-lt"/>
              <a:buAutoNum type="alphaLcPeriod"/>
            </a:pP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Check for any software updates for the device and the computer.</a:t>
            </a:r>
          </a:p>
          <a:p>
            <a:pPr marL="342900" lvl="0" indent="-342900">
              <a:lnSpc>
                <a:spcPct val="115000"/>
              </a:lnSpc>
              <a:buFont typeface="+mj-lt"/>
              <a:buAutoNum type="alphaLcPeriod"/>
            </a:pP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Try different USB ports, sometimes the USB ports can malfunction.</a:t>
            </a:r>
          </a:p>
          <a:p>
            <a:pPr marL="342900" lvl="0" indent="-342900">
              <a:lnSpc>
                <a:spcPct val="115000"/>
              </a:lnSpc>
              <a:buFont typeface="+mj-lt"/>
              <a:buAutoNum type="alphaLcPeriod"/>
            </a:pP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Try a different cable, sometimes the cable can be faulty.</a:t>
            </a:r>
          </a:p>
          <a:p>
            <a:pPr marL="342900" lvl="0" indent="-342900">
              <a:lnSpc>
                <a:spcPct val="115000"/>
              </a:lnSpc>
              <a:spcAft>
                <a:spcPts val="1000"/>
              </a:spcAft>
              <a:buFont typeface="+mj-lt"/>
              <a:buAutoNum type="alphaLcPeriod"/>
            </a:pP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Try disabling and re-enabling the device in the device manager.</a:t>
            </a:r>
            <a:endParaRPr lang="en-GB" sz="2600" b="1" dirty="0">
              <a:solidFill>
                <a:srgbClr val="FF0000"/>
              </a:solidFill>
              <a:latin typeface="Times New Roman" panose="02020603050405020304" pitchFamily="18" charset="0"/>
              <a:cs typeface="Times New Roman" panose="02020603050405020304" pitchFamily="18" charset="0"/>
            </a:endParaRPr>
          </a:p>
          <a:p>
            <a:endParaRPr lang="en-GB" sz="2800" b="1" dirty="0">
              <a:solidFill>
                <a:srgbClr val="FF0000"/>
              </a:solidFill>
            </a:endParaRPr>
          </a:p>
        </p:txBody>
      </p:sp>
    </p:spTree>
    <p:extLst>
      <p:ext uri="{BB962C8B-B14F-4D97-AF65-F5344CB8AC3E}">
        <p14:creationId xmlns:p14="http://schemas.microsoft.com/office/powerpoint/2010/main" val="26750723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72995"/>
            <a:ext cx="11911914" cy="3970318"/>
          </a:xfrm>
          <a:prstGeom prst="rect">
            <a:avLst/>
          </a:prstGeom>
          <a:noFill/>
        </p:spPr>
        <p:txBody>
          <a:bodyPr wrap="square" rtlCol="0">
            <a:spAutoFit/>
          </a:bodyPr>
          <a:lstStyle/>
          <a:p>
            <a:r>
              <a:rPr lang="en-GB" sz="2800" b="1" dirty="0">
                <a:solidFill>
                  <a:srgbClr val="FF0000"/>
                </a:solidFill>
              </a:rPr>
              <a:t>Processor </a:t>
            </a:r>
          </a:p>
          <a:p>
            <a:r>
              <a:rPr lang="en-GB" sz="2800" dirty="0"/>
              <a:t>The processor, or central processing unit (CPU), is the brain of a computer, responsible for executing instructions and performing calculations that drive software applications and system operations. Here’s a brief overview:</a:t>
            </a:r>
          </a:p>
          <a:p>
            <a:r>
              <a:rPr lang="en-GB" sz="2800" b="1" dirty="0"/>
              <a:t>Function:</a:t>
            </a:r>
            <a:r>
              <a:rPr lang="en-GB" sz="2800" dirty="0"/>
              <a:t> The CPU processes data and instructions from software and hardware. It performs tasks such as arithmetic calculations, data manipulation, and control operations to run programs and manage system functions. The main function of processor are fetch( fetching instruction from system RAM) , decode(instruction are converted into understanding form)  and execute(operation are performed).</a:t>
            </a:r>
          </a:p>
        </p:txBody>
      </p:sp>
    </p:spTree>
    <p:extLst>
      <p:ext uri="{BB962C8B-B14F-4D97-AF65-F5344CB8AC3E}">
        <p14:creationId xmlns:p14="http://schemas.microsoft.com/office/powerpoint/2010/main" val="521037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72995"/>
            <a:ext cx="11911914" cy="6555641"/>
          </a:xfrm>
          <a:prstGeom prst="rect">
            <a:avLst/>
          </a:prstGeom>
          <a:noFill/>
        </p:spPr>
        <p:txBody>
          <a:bodyPr wrap="square" rtlCol="0">
            <a:spAutoFit/>
          </a:bodyPr>
          <a:lstStyle/>
          <a:p>
            <a:r>
              <a:rPr lang="en-GB" sz="2800" b="1" dirty="0">
                <a:solidFill>
                  <a:srgbClr val="FF0000"/>
                </a:solidFill>
              </a:rPr>
              <a:t>Types of processor: </a:t>
            </a:r>
          </a:p>
          <a:p>
            <a:r>
              <a:rPr lang="en-GB" sz="2800" b="1" dirty="0"/>
              <a:t>1.Microcontroller</a:t>
            </a:r>
            <a:r>
              <a:rPr lang="en-GB" sz="2800" dirty="0"/>
              <a:t>: A microcontroller is a type of small computer designed specifically to perform single tasks. It includes a CPU (Central Processing Unit), memory (RAM, ROM), and input/output pins all on a single chip. Microcontrollers are typically used in automated devices, electronic gadgets, and control systems. For example, microcontrollers are used in devices like washing machines, microwave ovens, TV remote controls, etc. </a:t>
            </a:r>
          </a:p>
          <a:p>
            <a:endParaRPr lang="en-GB" sz="2800" dirty="0"/>
          </a:p>
          <a:p>
            <a:r>
              <a:rPr lang="en-GB" sz="2800" b="1" dirty="0"/>
              <a:t>2.Embedded Processor: </a:t>
            </a:r>
            <a:r>
              <a:rPr lang="en-GB" sz="2800" dirty="0"/>
              <a:t>An embedded processor is  designed to perform specific tasks within a computer system. It is used as part of a larger system, where it is responsible for executing one or more dedicated functions. For example, embedded processors are used in  sensors in smartphones, industrial machines, and medical devices. The processor in these devices performs specialized tasks, such as measuring speed, controlling temperature, or processing data.</a:t>
            </a:r>
          </a:p>
          <a:p>
            <a:endParaRPr lang="en-GB" sz="2800" dirty="0"/>
          </a:p>
        </p:txBody>
      </p:sp>
    </p:spTree>
    <p:extLst>
      <p:ext uri="{BB962C8B-B14F-4D97-AF65-F5344CB8AC3E}">
        <p14:creationId xmlns:p14="http://schemas.microsoft.com/office/powerpoint/2010/main" val="25344160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72995"/>
            <a:ext cx="11911914" cy="5693866"/>
          </a:xfrm>
          <a:prstGeom prst="rect">
            <a:avLst/>
          </a:prstGeom>
          <a:noFill/>
        </p:spPr>
        <p:txBody>
          <a:bodyPr wrap="square" rtlCol="0">
            <a:spAutoFit/>
          </a:bodyPr>
          <a:lstStyle/>
          <a:p>
            <a:endParaRPr lang="en-GB" sz="2800" dirty="0"/>
          </a:p>
          <a:p>
            <a:r>
              <a:rPr lang="en-GB" sz="2800" b="1" dirty="0"/>
              <a:t>3.Digital Signal Processor (DSP): </a:t>
            </a:r>
            <a:r>
              <a:rPr lang="en-GB" sz="2800" dirty="0"/>
              <a:t>A Digital Signal Processor (DSP) is a special type of microprocessor that processes signals digitally. Its primary function is to convert </a:t>
            </a:r>
            <a:r>
              <a:rPr lang="en-GB" sz="2800" dirty="0" err="1"/>
              <a:t>analog</a:t>
            </a:r>
            <a:r>
              <a:rPr lang="en-GB" sz="2800" dirty="0"/>
              <a:t> signals (such as sound, video, or temperature) into digital form and then rapidly compute and </a:t>
            </a:r>
            <a:r>
              <a:rPr lang="en-GB" sz="2800" dirty="0" err="1"/>
              <a:t>analyze</a:t>
            </a:r>
            <a:r>
              <a:rPr lang="en-GB" sz="2800" dirty="0"/>
              <a:t> those signals. For example, DSP is used in mobile phones for voice filtering, in music players for sound enhancement, in digital cameras for image processing, and in radar systems for signal analysis. </a:t>
            </a:r>
          </a:p>
          <a:p>
            <a:endParaRPr lang="en-GB" sz="2800" dirty="0"/>
          </a:p>
          <a:p>
            <a:r>
              <a:rPr lang="en-GB" sz="2800" dirty="0"/>
              <a:t>4</a:t>
            </a:r>
            <a:r>
              <a:rPr lang="en-GB" sz="2800" b="1" dirty="0"/>
              <a:t>.Media Processor: </a:t>
            </a:r>
            <a:r>
              <a:rPr lang="en-GB" sz="2800" dirty="0"/>
              <a:t>A type of processor designed specifically for handling media-related tasks, including video decoding, encoding, and playback. Media processors are used in devices like smartphones, digital cameras, and media streaming devices to handle complex media operations efficiently.</a:t>
            </a:r>
          </a:p>
          <a:p>
            <a:endParaRPr lang="en-GB" sz="2800" dirty="0"/>
          </a:p>
        </p:txBody>
      </p:sp>
    </p:spTree>
    <p:extLst>
      <p:ext uri="{BB962C8B-B14F-4D97-AF65-F5344CB8AC3E}">
        <p14:creationId xmlns:p14="http://schemas.microsoft.com/office/powerpoint/2010/main" val="8803786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72995"/>
            <a:ext cx="11911914" cy="6124754"/>
          </a:xfrm>
          <a:prstGeom prst="rect">
            <a:avLst/>
          </a:prstGeom>
          <a:noFill/>
        </p:spPr>
        <p:txBody>
          <a:bodyPr wrap="square" rtlCol="0">
            <a:spAutoFit/>
          </a:bodyPr>
          <a:lstStyle/>
          <a:p>
            <a:r>
              <a:rPr lang="en-GB" sz="2800" b="1" dirty="0"/>
              <a:t>5.Microprocessor: </a:t>
            </a:r>
            <a:r>
              <a:rPr lang="en-GB" sz="2800" dirty="0"/>
              <a:t>The central processing unit (CPU) of a computer system, capable of executing a wide range of general-purpose tasks. Microprocessors are the main component of personal computers, laptops, and servers, and they handle various computing operations and system management functions.</a:t>
            </a:r>
          </a:p>
          <a:p>
            <a:endParaRPr lang="en-GB" sz="2800" dirty="0"/>
          </a:p>
          <a:p>
            <a:r>
              <a:rPr lang="en-GB" sz="2800" b="1" dirty="0">
                <a:solidFill>
                  <a:srgbClr val="FF0000"/>
                </a:solidFill>
              </a:rPr>
              <a:t>Voltage level:</a:t>
            </a:r>
          </a:p>
          <a:p>
            <a:r>
              <a:rPr lang="en-GB" sz="2800" dirty="0"/>
              <a:t>Voltage level refers to the amount of electrical potential difference between two points in an electrical circuit. It is measured in volts (V) and indicates the "pressure" that drives electric current through a conductor. Voltage levels can vary depending on the system or device, ranging from low voltage used in small electronics to high voltage in power transmission systems. modern CPU </a:t>
            </a:r>
          </a:p>
          <a:p>
            <a:r>
              <a:rPr lang="en-GB" sz="2800" dirty="0"/>
              <a:t>Operates on the range of 1.0 to 1.5 volts while mobile CPU operates around 0.8v to 1.3 volt. </a:t>
            </a:r>
          </a:p>
          <a:p>
            <a:endParaRPr lang="en-GB" sz="2800" dirty="0"/>
          </a:p>
        </p:txBody>
      </p:sp>
    </p:spTree>
    <p:extLst>
      <p:ext uri="{BB962C8B-B14F-4D97-AF65-F5344CB8AC3E}">
        <p14:creationId xmlns:p14="http://schemas.microsoft.com/office/powerpoint/2010/main" val="28237725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72995"/>
            <a:ext cx="11911914" cy="5693866"/>
          </a:xfrm>
          <a:prstGeom prst="rect">
            <a:avLst/>
          </a:prstGeom>
          <a:noFill/>
        </p:spPr>
        <p:txBody>
          <a:bodyPr wrap="square" rtlCol="0">
            <a:spAutoFit/>
          </a:bodyPr>
          <a:lstStyle/>
          <a:p>
            <a:r>
              <a:rPr lang="en-GB" sz="2800" b="1" dirty="0">
                <a:solidFill>
                  <a:srgbClr val="FF0000"/>
                </a:solidFill>
              </a:rPr>
              <a:t>Types of Voltage Levels:</a:t>
            </a:r>
          </a:p>
          <a:p>
            <a:pPr marL="514350" indent="-514350">
              <a:buAutoNum type="arabicPeriod"/>
            </a:pPr>
            <a:r>
              <a:rPr lang="en-GB" sz="2800" b="1" dirty="0"/>
              <a:t>Low Voltage: </a:t>
            </a:r>
            <a:r>
              <a:rPr lang="en-GB" sz="2800" dirty="0"/>
              <a:t>Typically refers to voltages below 50V. Low voltage is used in devices like smartphones, computers, and household electronics. </a:t>
            </a:r>
          </a:p>
          <a:p>
            <a:endParaRPr lang="en-GB" sz="2800" dirty="0"/>
          </a:p>
          <a:p>
            <a:r>
              <a:rPr lang="en-GB" sz="2800" b="1" dirty="0"/>
              <a:t>2. Medium Voltage: </a:t>
            </a:r>
            <a:r>
              <a:rPr lang="en-GB" sz="2800" dirty="0"/>
              <a:t>Ranges from 1kV (1,000V) to 35kV. This is commonly used in distribution systems to transfer electricity from substations to consumers.</a:t>
            </a:r>
          </a:p>
          <a:p>
            <a:pPr marL="514350" indent="-514350">
              <a:buAutoNum type="arabicPeriod"/>
            </a:pPr>
            <a:endParaRPr lang="en-GB" sz="2800" dirty="0"/>
          </a:p>
          <a:p>
            <a:r>
              <a:rPr lang="en-GB" sz="2800" b="1" dirty="0"/>
              <a:t>3. High Voltage: </a:t>
            </a:r>
            <a:r>
              <a:rPr lang="en-GB" sz="2800" dirty="0"/>
              <a:t>Voltages above 35kV are considered high. High voltage is used in transmission lines to carry electricity over long distances with minimal loss.</a:t>
            </a:r>
          </a:p>
          <a:p>
            <a:pPr marL="514350" indent="-514350">
              <a:buAutoNum type="arabicPeriod"/>
            </a:pPr>
            <a:endParaRPr lang="en-GB" sz="2800" dirty="0"/>
          </a:p>
          <a:p>
            <a:r>
              <a:rPr lang="en-GB" sz="2800" b="1" dirty="0"/>
              <a:t>4. Extra-High Voltage (EHV): </a:t>
            </a:r>
            <a:r>
              <a:rPr lang="en-GB" sz="2800" dirty="0"/>
              <a:t>This involves voltages above 230kV, typically used in long-distance, high-capacity power transmission.</a:t>
            </a:r>
          </a:p>
          <a:p>
            <a:pPr marL="514350" indent="-514350">
              <a:buAutoNum type="arabicPeriod"/>
            </a:pPr>
            <a:endParaRPr lang="en-GB" sz="2800" dirty="0"/>
          </a:p>
        </p:txBody>
      </p:sp>
    </p:spTree>
    <p:extLst>
      <p:ext uri="{BB962C8B-B14F-4D97-AF65-F5344CB8AC3E}">
        <p14:creationId xmlns:p14="http://schemas.microsoft.com/office/powerpoint/2010/main" val="1329917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15845"/>
            <a:ext cx="11911914" cy="6555641"/>
          </a:xfrm>
          <a:prstGeom prst="rect">
            <a:avLst/>
          </a:prstGeom>
          <a:noFill/>
        </p:spPr>
        <p:txBody>
          <a:bodyPr wrap="square" rtlCol="0">
            <a:spAutoFit/>
          </a:bodyPr>
          <a:lstStyle/>
          <a:p>
            <a:r>
              <a:rPr lang="en-GB" sz="2800" b="1" dirty="0">
                <a:solidFill>
                  <a:srgbClr val="FF0000"/>
                </a:solidFill>
              </a:rPr>
              <a:t>Importance of Voltage Levels:</a:t>
            </a:r>
          </a:p>
          <a:p>
            <a:endParaRPr lang="en-GB" sz="2800" b="1" dirty="0">
              <a:solidFill>
                <a:srgbClr val="FF0000"/>
              </a:solidFill>
            </a:endParaRPr>
          </a:p>
          <a:p>
            <a:pPr>
              <a:buFont typeface="Arial" panose="020B0604020202020204" pitchFamily="34" charset="0"/>
              <a:buChar char="•"/>
            </a:pPr>
            <a:r>
              <a:rPr lang="en-GB" sz="2800" b="1" dirty="0">
                <a:latin typeface="Times New Roman" panose="02020603050405020304" pitchFamily="18" charset="0"/>
                <a:cs typeface="Times New Roman" panose="02020603050405020304" pitchFamily="18" charset="0"/>
              </a:rPr>
              <a:t>Safety</a:t>
            </a:r>
            <a:r>
              <a:rPr lang="en-GB" sz="2800" dirty="0">
                <a:latin typeface="Times New Roman" panose="02020603050405020304" pitchFamily="18" charset="0"/>
                <a:cs typeface="Times New Roman" panose="02020603050405020304" pitchFamily="18" charset="0"/>
              </a:rPr>
              <a:t>: Different voltage levels come with different risks. Low voltages are safer to handle, while high voltages can be dangerous and require specialized equipment and protection.</a:t>
            </a:r>
          </a:p>
          <a:p>
            <a:pPr>
              <a:buFont typeface="Arial" panose="020B0604020202020204" pitchFamily="34" charset="0"/>
              <a:buChar char="•"/>
            </a:pPr>
            <a:endParaRPr lang="en-GB" sz="28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GB" sz="2800" b="1" dirty="0">
                <a:latin typeface="Times New Roman" panose="02020603050405020304" pitchFamily="18" charset="0"/>
                <a:cs typeface="Times New Roman" panose="02020603050405020304" pitchFamily="18" charset="0"/>
              </a:rPr>
              <a:t>Efficiency</a:t>
            </a:r>
            <a:r>
              <a:rPr lang="en-GB" sz="2800" dirty="0">
                <a:latin typeface="Times New Roman" panose="02020603050405020304" pitchFamily="18" charset="0"/>
                <a:cs typeface="Times New Roman" panose="02020603050405020304" pitchFamily="18" charset="0"/>
              </a:rPr>
              <a:t>: High voltage transmission is more efficient for long distances, as it reduces energy loss due to resistance in conductors.</a:t>
            </a:r>
          </a:p>
          <a:p>
            <a:pPr>
              <a:buFont typeface="Arial" panose="020B0604020202020204" pitchFamily="34" charset="0"/>
              <a:buChar char="•"/>
            </a:pPr>
            <a:endParaRPr lang="en-GB" sz="28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GB" sz="2800" b="1" dirty="0">
                <a:latin typeface="Times New Roman" panose="02020603050405020304" pitchFamily="18" charset="0"/>
                <a:cs typeface="Times New Roman" panose="02020603050405020304" pitchFamily="18" charset="0"/>
              </a:rPr>
              <a:t>Device Compatibility</a:t>
            </a:r>
            <a:r>
              <a:rPr lang="en-GB" sz="2800" dirty="0">
                <a:latin typeface="Times New Roman" panose="02020603050405020304" pitchFamily="18" charset="0"/>
                <a:cs typeface="Times New Roman" panose="02020603050405020304" pitchFamily="18" charset="0"/>
              </a:rPr>
              <a:t>: Electronic devices are designed to operate at specific voltage levels, and exceeding those levels can damage the device or reduce its lifespan.</a:t>
            </a:r>
          </a:p>
          <a:p>
            <a:endParaRPr lang="en-GB" sz="2800" dirty="0">
              <a:latin typeface="Times New Roman" panose="02020603050405020304" pitchFamily="18" charset="0"/>
              <a:cs typeface="Times New Roman" panose="02020603050405020304" pitchFamily="18" charset="0"/>
            </a:endParaRPr>
          </a:p>
          <a:p>
            <a:r>
              <a:rPr lang="en-GB" sz="2800" dirty="0">
                <a:latin typeface="Times New Roman" panose="02020603050405020304" pitchFamily="18" charset="0"/>
                <a:cs typeface="Times New Roman" panose="02020603050405020304" pitchFamily="18" charset="0"/>
              </a:rPr>
              <a:t>Understanding voltage levels is crucial for ensuring the safe and efficient design and operation of electrical systems.</a:t>
            </a:r>
          </a:p>
        </p:txBody>
      </p:sp>
    </p:spTree>
    <p:extLst>
      <p:ext uri="{BB962C8B-B14F-4D97-AF65-F5344CB8AC3E}">
        <p14:creationId xmlns:p14="http://schemas.microsoft.com/office/powerpoint/2010/main" val="5786520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72995"/>
            <a:ext cx="11911914" cy="6555641"/>
          </a:xfrm>
          <a:prstGeom prst="rect">
            <a:avLst/>
          </a:prstGeom>
          <a:noFill/>
        </p:spPr>
        <p:txBody>
          <a:bodyPr wrap="square" rtlCol="0">
            <a:spAutoFit/>
          </a:bodyPr>
          <a:lstStyle/>
          <a:p>
            <a:r>
              <a:rPr lang="en-GB" sz="2800" b="1" dirty="0">
                <a:solidFill>
                  <a:srgbClr val="FF0000"/>
                </a:solidFill>
              </a:rPr>
              <a:t>Introduction to Processor cooling:</a:t>
            </a:r>
          </a:p>
          <a:p>
            <a:r>
              <a:rPr lang="en-GB" sz="2800" dirty="0"/>
              <a:t>Processor cooling is the process of removing heat from the processor (also known as the central processing unit or CPU) in a computer. The processor is one of the most heat-sensitive components in a computer, and if it becomes too hot, it can cause the computer to malfunction or even become damaged.</a:t>
            </a:r>
          </a:p>
          <a:p>
            <a:endParaRPr lang="en-GB" sz="2800" dirty="0"/>
          </a:p>
          <a:p>
            <a:r>
              <a:rPr lang="en-GB" sz="2800" b="1" dirty="0">
                <a:solidFill>
                  <a:srgbClr val="FF0000"/>
                </a:solidFill>
              </a:rPr>
              <a:t>Method/techniques for processor cooling:</a:t>
            </a:r>
          </a:p>
          <a:p>
            <a:r>
              <a:rPr lang="en-GB" sz="2800" dirty="0"/>
              <a:t>If the processor is cooling as needed , it helps to perform operation smoothly to the processor . Here are some techniques  how we maintain the processor cool: </a:t>
            </a:r>
          </a:p>
          <a:p>
            <a:pPr marL="514350" indent="-514350">
              <a:buAutoNum type="arabicPeriod"/>
            </a:pPr>
            <a:r>
              <a:rPr lang="en-GB" sz="2800" b="1" dirty="0">
                <a:latin typeface="Times New Roman" panose="02020603050405020304" pitchFamily="18" charset="0"/>
                <a:cs typeface="Times New Roman" panose="02020603050405020304" pitchFamily="18" charset="0"/>
              </a:rPr>
              <a:t>Heat sink: </a:t>
            </a:r>
          </a:p>
          <a:p>
            <a:r>
              <a:rPr lang="en-GB" sz="2800" dirty="0">
                <a:latin typeface="Times New Roman" panose="02020603050405020304" pitchFamily="18" charset="0"/>
                <a:cs typeface="Times New Roman" panose="02020603050405020304" pitchFamily="18" charset="0"/>
              </a:rPr>
              <a:t>A block of metal (usually aluminium or copper), metal bars of metal fins that attach to be processor or other motherboard components. Heat from the processor is transferred to the heat sink and then blown away by the air flow throughout the computer case.</a:t>
            </a:r>
          </a:p>
          <a:p>
            <a:endParaRPr lang="en-GB" sz="2800" dirty="0"/>
          </a:p>
        </p:txBody>
      </p:sp>
    </p:spTree>
    <p:extLst>
      <p:ext uri="{BB962C8B-B14F-4D97-AF65-F5344CB8AC3E}">
        <p14:creationId xmlns:p14="http://schemas.microsoft.com/office/powerpoint/2010/main" val="16239439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72995"/>
            <a:ext cx="11911914" cy="5693866"/>
          </a:xfrm>
          <a:prstGeom prst="rect">
            <a:avLst/>
          </a:prstGeom>
          <a:noFill/>
        </p:spPr>
        <p:txBody>
          <a:bodyPr wrap="square" rtlCol="0">
            <a:spAutoFit/>
          </a:bodyPr>
          <a:lstStyle/>
          <a:p>
            <a:r>
              <a:rPr lang="en-GB" sz="2800" dirty="0"/>
              <a:t>2. </a:t>
            </a:r>
            <a:r>
              <a:rPr lang="en-US" sz="2800" b="1" dirty="0">
                <a:effectLst/>
                <a:latin typeface="Times New Roman" panose="02020603050405020304" pitchFamily="18" charset="0"/>
                <a:ea typeface="Times New Roman" panose="02020603050405020304" pitchFamily="18" charset="0"/>
              </a:rPr>
              <a:t>Fan: </a:t>
            </a:r>
            <a:r>
              <a:rPr lang="en-US" sz="2800" dirty="0">
                <a:effectLst/>
                <a:latin typeface="Times New Roman" panose="02020603050405020304" pitchFamily="18" charset="0"/>
                <a:ea typeface="Times New Roman" panose="02020603050405020304" pitchFamily="18" charset="0"/>
              </a:rPr>
              <a:t>Fans can be attached to the processor , to the side of the processor and to the case. It regularly provide air to the processor during system is on state.</a:t>
            </a:r>
          </a:p>
          <a:p>
            <a:r>
              <a:rPr lang="en-US" sz="2800" dirty="0">
                <a:latin typeface="Times New Roman" panose="02020603050405020304" pitchFamily="18" charset="0"/>
              </a:rPr>
              <a:t>3. </a:t>
            </a:r>
            <a:r>
              <a:rPr lang="en-US" sz="2800" b="1" dirty="0">
                <a:latin typeface="Times New Roman" panose="02020603050405020304" pitchFamily="18" charset="0"/>
              </a:rPr>
              <a:t>Thermal paste: </a:t>
            </a:r>
            <a:r>
              <a:rPr lang="en-GB" sz="2800" dirty="0">
                <a:latin typeface="Times New Roman" panose="02020603050405020304" pitchFamily="18" charset="0"/>
              </a:rPr>
              <a:t>Thermal paste compound or grease is applied to the top of the  processor before a heat sink is attached. A thermal compound applied between the CPU and heatsink to fill microscopic gaps and improve thermal conductivity.</a:t>
            </a:r>
          </a:p>
          <a:p>
            <a:r>
              <a:rPr lang="en-GB" sz="2800" dirty="0">
                <a:latin typeface="Times New Roman" panose="02020603050405020304" pitchFamily="18" charset="0"/>
              </a:rPr>
              <a:t>4</a:t>
            </a:r>
            <a:r>
              <a:rPr lang="en-GB" sz="2800" b="1" dirty="0">
                <a:latin typeface="Times New Roman" panose="02020603050405020304" pitchFamily="18" charset="0"/>
              </a:rPr>
              <a:t>. Liquid cooling: </a:t>
            </a:r>
            <a:r>
              <a:rPr lang="en-US" sz="2800" dirty="0">
                <a:latin typeface="Times New Roman" panose="02020603050405020304" pitchFamily="18" charset="0"/>
              </a:rPr>
              <a:t>Liquid is circulated through the system via a heat sink  mounted on the CPU. Heat from the processor is transferred to the cooler liquid.</a:t>
            </a:r>
          </a:p>
          <a:p>
            <a:r>
              <a:rPr lang="en-US" sz="2800" b="1" dirty="0">
                <a:latin typeface="Times New Roman" panose="02020603050405020304" pitchFamily="18" charset="0"/>
              </a:rPr>
              <a:t>5. Heat pipe: </a:t>
            </a:r>
            <a:r>
              <a:rPr lang="en-GB" sz="2800" dirty="0">
                <a:latin typeface="Times New Roman" panose="02020603050405020304" pitchFamily="18" charset="0"/>
              </a:rPr>
              <a:t>A metal tube used to transfer heat away from an electronic component. Heat pipes use a sealed, evacuated tube with a small amount of liquid. As heat is applied, the liquid evaporates, moves to the cooler end of the pipe, and condenses back into liquid. This cycle efficiently transfers heat from the CPU to a heatsink or radiator. Especially used in laptop.</a:t>
            </a:r>
          </a:p>
          <a:p>
            <a:endParaRPr lang="en-GB" sz="2800" dirty="0">
              <a:latin typeface="Times New Roman" panose="02020603050405020304" pitchFamily="18" charset="0"/>
            </a:endParaRPr>
          </a:p>
        </p:txBody>
      </p:sp>
    </p:spTree>
    <p:extLst>
      <p:ext uri="{BB962C8B-B14F-4D97-AF65-F5344CB8AC3E}">
        <p14:creationId xmlns:p14="http://schemas.microsoft.com/office/powerpoint/2010/main" val="39743228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72995"/>
            <a:ext cx="11911914" cy="4832092"/>
          </a:xfrm>
          <a:prstGeom prst="rect">
            <a:avLst/>
          </a:prstGeom>
          <a:noFill/>
        </p:spPr>
        <p:txBody>
          <a:bodyPr wrap="square" rtlCol="0">
            <a:spAutoFit/>
          </a:bodyPr>
          <a:lstStyle/>
          <a:p>
            <a:r>
              <a:rPr lang="en-GB" sz="2800" b="1" dirty="0">
                <a:latin typeface="Times New Roman" panose="02020603050405020304" pitchFamily="18" charset="0"/>
              </a:rPr>
              <a:t>6.Processor socket and slot:</a:t>
            </a:r>
          </a:p>
          <a:p>
            <a:r>
              <a:rPr lang="en-GB" sz="2800" dirty="0">
                <a:latin typeface="Times New Roman" panose="02020603050405020304" pitchFamily="18" charset="0"/>
              </a:rPr>
              <a:t>The processor socket (also called CPU socket) is the connector on the motherboard that houses a CPU and forms the electrical interface and contact with the CPU. Processor sockets use a pin-grip array (PGA) where pins on the underside of the processor connect to holes in the processor socket.</a:t>
            </a:r>
          </a:p>
          <a:p>
            <a:endParaRPr lang="en-GB" sz="2800" dirty="0">
              <a:latin typeface="Times New Roman" panose="02020603050405020304" pitchFamily="18" charset="0"/>
            </a:endParaRPr>
          </a:p>
          <a:p>
            <a:r>
              <a:rPr lang="en-GB" sz="2800" dirty="0">
                <a:latin typeface="Times New Roman" panose="02020603050405020304" pitchFamily="18" charset="0"/>
              </a:rPr>
              <a:t>7. </a:t>
            </a:r>
            <a:r>
              <a:rPr lang="en-GB" sz="2800" b="1" dirty="0"/>
              <a:t>Peltier (Thermoelectric) Cooling</a:t>
            </a:r>
          </a:p>
          <a:p>
            <a:r>
              <a:rPr lang="en-GB" sz="2800" dirty="0"/>
              <a:t>Utilizes a thermoelectric module (Peltier device) that creates a temperature difference when electrical current flows through it. One side of the module becomes hot while the other side becomes cold.</a:t>
            </a:r>
          </a:p>
          <a:p>
            <a:endParaRPr lang="en-GB" sz="2800" dirty="0">
              <a:latin typeface="Times New Roman" panose="02020603050405020304" pitchFamily="18" charset="0"/>
            </a:endParaRPr>
          </a:p>
        </p:txBody>
      </p:sp>
    </p:spTree>
    <p:extLst>
      <p:ext uri="{BB962C8B-B14F-4D97-AF65-F5344CB8AC3E}">
        <p14:creationId xmlns:p14="http://schemas.microsoft.com/office/powerpoint/2010/main" val="1150928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5B8BA1-5818-48DE-8536-6984CE00218F}"/>
              </a:ext>
            </a:extLst>
          </p:cNvPr>
          <p:cNvSpPr>
            <a:spLocks noChangeArrowheads="1"/>
          </p:cNvSpPr>
          <p:nvPr/>
        </p:nvSpPr>
        <p:spPr bwMode="auto">
          <a:xfrm>
            <a:off x="432487" y="94961"/>
            <a:ext cx="11500021"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sp>
        <p:nvSpPr>
          <p:cNvPr id="2" name="TextBox 1">
            <a:extLst>
              <a:ext uri="{FF2B5EF4-FFF2-40B4-BE49-F238E27FC236}">
                <a16:creationId xmlns:a16="http://schemas.microsoft.com/office/drawing/2014/main" id="{D1DDCB8B-3C47-4B13-8BCF-624A185BDAFB}"/>
              </a:ext>
            </a:extLst>
          </p:cNvPr>
          <p:cNvSpPr txBox="1"/>
          <p:nvPr/>
        </p:nvSpPr>
        <p:spPr>
          <a:xfrm>
            <a:off x="0" y="94961"/>
            <a:ext cx="11932508" cy="5109091"/>
          </a:xfrm>
          <a:prstGeom prst="rect">
            <a:avLst/>
          </a:prstGeom>
          <a:noFill/>
        </p:spPr>
        <p:txBody>
          <a:bodyPr wrap="square" rtlCol="0">
            <a:spAutoFit/>
          </a:bodyPr>
          <a:lstStyle/>
          <a:p>
            <a:r>
              <a:rPr lang="en-GB" sz="2800" b="1" dirty="0">
                <a:solidFill>
                  <a:srgbClr val="FF0000"/>
                </a:solidFill>
              </a:rPr>
              <a:t>Preventive maintenance for internal parts of a computer</a:t>
            </a:r>
          </a:p>
          <a:p>
            <a:r>
              <a:rPr lang="en-GB" dirty="0"/>
              <a:t> </a:t>
            </a:r>
            <a:r>
              <a:rPr lang="en-GB" sz="2800" dirty="0"/>
              <a:t>Ensures optimal performance and extends the lifespan of hardware components. Key tasks include:</a:t>
            </a:r>
          </a:p>
          <a:p>
            <a:pPr>
              <a:buFont typeface="+mj-lt"/>
              <a:buAutoNum type="arabicPeriod"/>
            </a:pPr>
            <a:r>
              <a:rPr lang="en-GB" sz="2800" b="1" dirty="0"/>
              <a:t>Cleaning</a:t>
            </a:r>
            <a:r>
              <a:rPr lang="en-GB" sz="2800" dirty="0"/>
              <a:t>: Regularly clean dust from internal components like the CPU, GPU, fans, and power supply to prevent overheating.</a:t>
            </a:r>
          </a:p>
          <a:p>
            <a:pPr>
              <a:buFont typeface="+mj-lt"/>
              <a:buAutoNum type="arabicPeriod"/>
            </a:pPr>
            <a:r>
              <a:rPr lang="en-GB" sz="2800" b="1" dirty="0"/>
              <a:t>Checking Connections</a:t>
            </a:r>
            <a:r>
              <a:rPr lang="en-GB" sz="2800" dirty="0"/>
              <a:t>: Ensure that cables, connectors, and internal parts are properly seated and securely connected.</a:t>
            </a:r>
          </a:p>
          <a:p>
            <a:pPr>
              <a:buFont typeface="+mj-lt"/>
              <a:buAutoNum type="arabicPeriod"/>
            </a:pPr>
            <a:r>
              <a:rPr lang="en-GB" sz="2800" b="1" dirty="0"/>
              <a:t>Cooling System Maintenance</a:t>
            </a:r>
            <a:r>
              <a:rPr lang="en-GB" sz="2800" dirty="0"/>
              <a:t>: Clean or replace fans, and check thermal paste on the CPU to prevent overheating.</a:t>
            </a:r>
          </a:p>
          <a:p>
            <a:pPr>
              <a:buFont typeface="+mj-lt"/>
              <a:buAutoNum type="arabicPeriod"/>
            </a:pPr>
            <a:r>
              <a:rPr lang="en-GB" sz="2800" b="1" dirty="0"/>
              <a:t>Hard Drive Maintenance</a:t>
            </a:r>
            <a:r>
              <a:rPr lang="en-GB" sz="2800" dirty="0"/>
              <a:t>: Run disk checks and defragmentation (for HDDs) to ensure data integrity and prevent data loss.</a:t>
            </a:r>
          </a:p>
          <a:p>
            <a:endParaRPr lang="en-GB" dirty="0"/>
          </a:p>
        </p:txBody>
      </p:sp>
    </p:spTree>
    <p:extLst>
      <p:ext uri="{BB962C8B-B14F-4D97-AF65-F5344CB8AC3E}">
        <p14:creationId xmlns:p14="http://schemas.microsoft.com/office/powerpoint/2010/main" val="11673419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72995"/>
            <a:ext cx="11911914" cy="3539430"/>
          </a:xfrm>
          <a:prstGeom prst="rect">
            <a:avLst/>
          </a:prstGeom>
          <a:noFill/>
        </p:spPr>
        <p:txBody>
          <a:bodyPr wrap="square" rtlCol="0">
            <a:spAutoFit/>
          </a:bodyPr>
          <a:lstStyle/>
          <a:p>
            <a:r>
              <a:rPr lang="en-GB" sz="2800" b="1" dirty="0">
                <a:solidFill>
                  <a:srgbClr val="FF0000"/>
                </a:solidFill>
              </a:rPr>
              <a:t>System cooling :</a:t>
            </a:r>
          </a:p>
          <a:p>
            <a:r>
              <a:rPr lang="en-GB" sz="2800" b="1" dirty="0">
                <a:solidFill>
                  <a:srgbClr val="FF0000"/>
                </a:solidFill>
              </a:rPr>
              <a:t>It </a:t>
            </a:r>
            <a:r>
              <a:rPr lang="en-GB" sz="2800" dirty="0"/>
              <a:t>refers to the methods and technologies used to dissipate heat generated by various components in a computer, such as the CPU, GPU, and power supply. Effective cooling ensures that the system operates within safe temperature limits, preventing overheating and maintaining optimal performance.</a:t>
            </a:r>
          </a:p>
          <a:p>
            <a:r>
              <a:rPr lang="en-GB" sz="2800" b="1" dirty="0"/>
              <a:t>Why System Cooling is Needed:</a:t>
            </a:r>
          </a:p>
          <a:p>
            <a:endParaRPr lang="en-GB" sz="2800" b="1" dirty="0"/>
          </a:p>
          <a:p>
            <a:endParaRPr lang="en-GB" sz="2800" b="1" dirty="0">
              <a:latin typeface="Times New Roman" panose="02020603050405020304" pitchFamily="18" charset="0"/>
            </a:endParaRPr>
          </a:p>
        </p:txBody>
      </p:sp>
      <p:sp>
        <p:nvSpPr>
          <p:cNvPr id="3" name="Rectangle 1">
            <a:extLst>
              <a:ext uri="{FF2B5EF4-FFF2-40B4-BE49-F238E27FC236}">
                <a16:creationId xmlns:a16="http://schemas.microsoft.com/office/drawing/2014/main" id="{D59031EA-022E-47F4-8D77-5CD8B7DCB2A0}"/>
              </a:ext>
            </a:extLst>
          </p:cNvPr>
          <p:cNvSpPr>
            <a:spLocks noChangeArrowheads="1"/>
          </p:cNvSpPr>
          <p:nvPr/>
        </p:nvSpPr>
        <p:spPr bwMode="auto">
          <a:xfrm>
            <a:off x="242887" y="-6028703"/>
            <a:ext cx="11809069" cy="12403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Prevents overheating and hardware damage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Maintains optimal performance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Ensures system stability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Increases component lifespan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Avoids automatic shutdowns due to high temperatures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Reduces energy consumption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Prevents performance throttling during heavy workloads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610771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72995"/>
            <a:ext cx="11911914" cy="6555641"/>
          </a:xfrm>
          <a:prstGeom prst="rect">
            <a:avLst/>
          </a:prstGeom>
          <a:noFill/>
        </p:spPr>
        <p:txBody>
          <a:bodyPr wrap="square" rtlCol="0">
            <a:spAutoFit/>
          </a:bodyPr>
          <a:lstStyle/>
          <a:p>
            <a:r>
              <a:rPr lang="en-GB" sz="2800" b="1" dirty="0">
                <a:solidFill>
                  <a:srgbClr val="FF0000"/>
                </a:solidFill>
                <a:latin typeface="Times New Roman" panose="02020603050405020304" pitchFamily="18" charset="0"/>
              </a:rPr>
              <a:t>Ventilation: </a:t>
            </a:r>
          </a:p>
          <a:p>
            <a:r>
              <a:rPr lang="en-GB" sz="2800" b="1" dirty="0">
                <a:latin typeface="Times New Roman" panose="02020603050405020304" pitchFamily="18" charset="0"/>
              </a:rPr>
              <a:t>                   </a:t>
            </a:r>
            <a:r>
              <a:rPr lang="en-GB" sz="2800" dirty="0">
                <a:latin typeface="Times New Roman" panose="02020603050405020304" pitchFamily="18" charset="0"/>
              </a:rPr>
              <a:t>Ventilation refers to the process of introducing fresh air into an enclosed space and removing stale or contaminated air. In the context of computers, ventilation refers to the flow of cool air into the computer case and the movement of hot air out of the case. Adequate ventilation is necessary to ensure that the internal components of the computer are kept at a safe temperature and to prevent overheating.</a:t>
            </a:r>
          </a:p>
          <a:p>
            <a:r>
              <a:rPr lang="en-GB" sz="2800" dirty="0">
                <a:solidFill>
                  <a:srgbClr val="FF0000"/>
                </a:solidFill>
                <a:latin typeface="Times New Roman" panose="02020603050405020304" pitchFamily="18" charset="0"/>
              </a:rPr>
              <a:t>Why ventilation is needed?</a:t>
            </a:r>
          </a:p>
          <a:p>
            <a:pPr marL="457200" indent="-457200">
              <a:buFont typeface="Wingdings" panose="05000000000000000000" pitchFamily="2" charset="2"/>
              <a:buChar char="Ø"/>
            </a:pPr>
            <a:r>
              <a:rPr lang="en-GB" sz="2800" dirty="0">
                <a:latin typeface="Times New Roman" panose="02020603050405020304" pitchFamily="18" charset="0"/>
              </a:rPr>
              <a:t>Prevents overheating of internal components.</a:t>
            </a:r>
          </a:p>
          <a:p>
            <a:pPr marL="457200" indent="-457200">
              <a:buFont typeface="Wingdings" panose="05000000000000000000" pitchFamily="2" charset="2"/>
              <a:buChar char="Ø"/>
            </a:pPr>
            <a:r>
              <a:rPr lang="en-GB" sz="2800" dirty="0">
                <a:latin typeface="Times New Roman" panose="02020603050405020304" pitchFamily="18" charset="0"/>
              </a:rPr>
              <a:t>Enhances system performance and longevity.</a:t>
            </a:r>
          </a:p>
          <a:p>
            <a:pPr marL="457200" indent="-457200">
              <a:buFont typeface="Wingdings" panose="05000000000000000000" pitchFamily="2" charset="2"/>
              <a:buChar char="Ø"/>
            </a:pPr>
            <a:r>
              <a:rPr lang="en-GB" sz="2800" dirty="0">
                <a:latin typeface="Times New Roman" panose="02020603050405020304" pitchFamily="18" charset="0"/>
              </a:rPr>
              <a:t>Reduces the risk of hardware damage due to high temperatures. </a:t>
            </a:r>
          </a:p>
          <a:p>
            <a:pPr marL="457200" indent="-457200">
              <a:buFont typeface="Wingdings" panose="05000000000000000000" pitchFamily="2" charset="2"/>
              <a:buChar char="Ø"/>
            </a:pPr>
            <a:r>
              <a:rPr lang="en-GB" sz="2800" dirty="0">
                <a:latin typeface="Times New Roman" panose="02020603050405020304" pitchFamily="18" charset="0"/>
              </a:rPr>
              <a:t>Promotes airflow, removing heat generated by the system. </a:t>
            </a:r>
          </a:p>
          <a:p>
            <a:pPr marL="457200" indent="-457200">
              <a:buFont typeface="Wingdings" panose="05000000000000000000" pitchFamily="2" charset="2"/>
              <a:buChar char="Ø"/>
            </a:pPr>
            <a:r>
              <a:rPr lang="en-GB" sz="2800" dirty="0">
                <a:latin typeface="Times New Roman" panose="02020603050405020304" pitchFamily="18" charset="0"/>
              </a:rPr>
              <a:t>Reduces fan noise by allowing more efficient cooling.</a:t>
            </a:r>
          </a:p>
          <a:p>
            <a:pPr marL="457200" indent="-457200">
              <a:buFont typeface="Wingdings" panose="05000000000000000000" pitchFamily="2" charset="2"/>
              <a:buChar char="Ø"/>
            </a:pPr>
            <a:r>
              <a:rPr lang="en-GB" sz="2800" dirty="0">
                <a:latin typeface="Times New Roman" panose="02020603050405020304" pitchFamily="18" charset="0"/>
              </a:rPr>
              <a:t>Improves stability and reliability during high-intensity tasks</a:t>
            </a:r>
          </a:p>
          <a:p>
            <a:endParaRPr lang="en-GB" sz="2800" dirty="0">
              <a:latin typeface="Times New Roman" panose="02020603050405020304" pitchFamily="18" charset="0"/>
            </a:endParaRPr>
          </a:p>
        </p:txBody>
      </p:sp>
    </p:spTree>
    <p:extLst>
      <p:ext uri="{BB962C8B-B14F-4D97-AF65-F5344CB8AC3E}">
        <p14:creationId xmlns:p14="http://schemas.microsoft.com/office/powerpoint/2010/main" val="22976517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72995"/>
            <a:ext cx="11911914" cy="4832092"/>
          </a:xfrm>
          <a:prstGeom prst="rect">
            <a:avLst/>
          </a:prstGeom>
          <a:noFill/>
        </p:spPr>
        <p:txBody>
          <a:bodyPr wrap="square" rtlCol="0">
            <a:spAutoFit/>
          </a:bodyPr>
          <a:lstStyle/>
          <a:p>
            <a:r>
              <a:rPr lang="en-GB" sz="2800" b="1" dirty="0">
                <a:solidFill>
                  <a:srgbClr val="FF0000"/>
                </a:solidFill>
                <a:latin typeface="Times New Roman" panose="02020603050405020304" pitchFamily="18" charset="0"/>
              </a:rPr>
              <a:t>Computer virus background:</a:t>
            </a:r>
          </a:p>
          <a:p>
            <a:r>
              <a:rPr lang="en-GB" sz="2800" b="1" dirty="0">
                <a:solidFill>
                  <a:srgbClr val="FF0000"/>
                </a:solidFill>
                <a:latin typeface="Times New Roman" panose="02020603050405020304" pitchFamily="18" charset="0"/>
              </a:rPr>
              <a:t> </a:t>
            </a:r>
            <a:r>
              <a:rPr lang="en-GB" sz="2800" dirty="0">
                <a:latin typeface="Times New Roman" panose="02020603050405020304" pitchFamily="18" charset="0"/>
              </a:rPr>
              <a:t>A computer virus is a type of malicious software designed to replicate itself and spread from one computer to another, often without the user's knowledge. The concept of computer viruses dates back to the early days of computing in the 1970s and 1980s. The first computer virus in the world is generally considered to be the Creeper virus, which was created in 1971. It was an experimental self-replicating program written by Bob Thomas, an engineer at BBN Technologies. When a computer was infected by Creeper, it would display the message: "I'm the creeper, catch me if you can!" It did not cause harm to files or data, but it is widely considered the first example of a virus-like program. </a:t>
            </a:r>
          </a:p>
          <a:p>
            <a:endParaRPr lang="en-GB" sz="2800" dirty="0">
              <a:latin typeface="Times New Roman" panose="02020603050405020304" pitchFamily="18" charset="0"/>
            </a:endParaRPr>
          </a:p>
        </p:txBody>
      </p:sp>
    </p:spTree>
    <p:extLst>
      <p:ext uri="{BB962C8B-B14F-4D97-AF65-F5344CB8AC3E}">
        <p14:creationId xmlns:p14="http://schemas.microsoft.com/office/powerpoint/2010/main" val="25726985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72995"/>
            <a:ext cx="11911914" cy="6555641"/>
          </a:xfrm>
          <a:prstGeom prst="rect">
            <a:avLst/>
          </a:prstGeom>
          <a:noFill/>
        </p:spPr>
        <p:txBody>
          <a:bodyPr wrap="square" rtlCol="0">
            <a:spAutoFit/>
          </a:bodyPr>
          <a:lstStyle/>
          <a:p>
            <a:r>
              <a:rPr lang="en-GB" sz="2800" b="1" dirty="0">
                <a:solidFill>
                  <a:srgbClr val="FF0000"/>
                </a:solidFill>
                <a:latin typeface="Times New Roman" panose="02020603050405020304" pitchFamily="18" charset="0"/>
              </a:rPr>
              <a:t> Virus detection:</a:t>
            </a:r>
          </a:p>
          <a:p>
            <a:r>
              <a:rPr lang="en-GB" sz="2800" dirty="0">
                <a:latin typeface="Times New Roman" panose="02020603050405020304" pitchFamily="18" charset="0"/>
              </a:rPr>
              <a:t>Virus detection involves identifying and removing malicious software (viruses) from computer systems. This is an information security process aimed at checking for and identifying dangerous viruses and program . This is the most important features of antivirus software. Modern antivirus software uses several techniques to detect viruses, each with its own strengths:</a:t>
            </a:r>
          </a:p>
          <a:p>
            <a:r>
              <a:rPr lang="en-GB" sz="2800" b="1" dirty="0">
                <a:latin typeface="Times New Roman" panose="02020603050405020304" pitchFamily="18" charset="0"/>
              </a:rPr>
              <a:t>1.Signature-based detection: </a:t>
            </a:r>
            <a:r>
              <a:rPr lang="en-GB" sz="2800" dirty="0">
                <a:latin typeface="Times New Roman" panose="02020603050405020304" pitchFamily="18" charset="0"/>
              </a:rPr>
              <a:t>The antivirus compares files on the computer to a database of known virus signatures (unique patterns). This is the most common method but only works for known viruses.</a:t>
            </a:r>
          </a:p>
          <a:p>
            <a:r>
              <a:rPr lang="en-GB" sz="2800" b="1" dirty="0">
                <a:latin typeface="Times New Roman" panose="02020603050405020304" pitchFamily="18" charset="0"/>
              </a:rPr>
              <a:t>2.Heuristic analysis: </a:t>
            </a:r>
            <a:r>
              <a:rPr lang="en-GB" sz="2800" dirty="0">
                <a:latin typeface="Times New Roman" panose="02020603050405020304" pitchFamily="18" charset="0"/>
              </a:rPr>
              <a:t>This method looks for suspicious </a:t>
            </a:r>
            <a:r>
              <a:rPr lang="en-GB" sz="2800" dirty="0" err="1">
                <a:latin typeface="Times New Roman" panose="02020603050405020304" pitchFamily="18" charset="0"/>
              </a:rPr>
              <a:t>behavior</a:t>
            </a:r>
            <a:r>
              <a:rPr lang="en-GB" sz="2800" dirty="0">
                <a:latin typeface="Times New Roman" panose="02020603050405020304" pitchFamily="18" charset="0"/>
              </a:rPr>
              <a:t> or code that resembles known viruses, allowing it to detect new, previously unknown viruses or variants. It helps find zero-day threats.</a:t>
            </a:r>
          </a:p>
          <a:p>
            <a:r>
              <a:rPr lang="en-GB" sz="2800" b="1" dirty="0">
                <a:latin typeface="Times New Roman" panose="02020603050405020304" pitchFamily="18" charset="0"/>
              </a:rPr>
              <a:t>3.Real-time scanning: </a:t>
            </a:r>
            <a:r>
              <a:rPr lang="en-GB" sz="2800" dirty="0">
                <a:latin typeface="Times New Roman" panose="02020603050405020304" pitchFamily="18" charset="0"/>
              </a:rPr>
              <a:t>This continuously monitors files and network activity to detect and block viruses as they enter the system. It's essential for preventing infections from spreading.</a:t>
            </a:r>
          </a:p>
        </p:txBody>
      </p:sp>
    </p:spTree>
    <p:extLst>
      <p:ext uri="{BB962C8B-B14F-4D97-AF65-F5344CB8AC3E}">
        <p14:creationId xmlns:p14="http://schemas.microsoft.com/office/powerpoint/2010/main" val="10392689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72995"/>
            <a:ext cx="11911914" cy="3970318"/>
          </a:xfrm>
          <a:prstGeom prst="rect">
            <a:avLst/>
          </a:prstGeom>
          <a:noFill/>
        </p:spPr>
        <p:txBody>
          <a:bodyPr wrap="square" rtlCol="0">
            <a:spAutoFit/>
          </a:bodyPr>
          <a:lstStyle/>
          <a:p>
            <a:r>
              <a:rPr lang="en-GB" sz="2800" b="1" dirty="0">
                <a:solidFill>
                  <a:srgbClr val="FF0000"/>
                </a:solidFill>
                <a:latin typeface="Times New Roman" panose="02020603050405020304" pitchFamily="18" charset="0"/>
              </a:rPr>
              <a:t>4. </a:t>
            </a:r>
            <a:r>
              <a:rPr lang="en-GB" sz="2800" b="1" dirty="0">
                <a:latin typeface="Times New Roman" panose="02020603050405020304" pitchFamily="18" charset="0"/>
              </a:rPr>
              <a:t>Machine learning: </a:t>
            </a:r>
            <a:r>
              <a:rPr lang="en-GB" sz="2800" dirty="0">
                <a:latin typeface="Times New Roman" panose="02020603050405020304" pitchFamily="18" charset="0"/>
              </a:rPr>
              <a:t>Some modern antivirus software uses AI and machine learning to detect patterns and predict potentially harmful programs, even if they don't match existing virus signatures.</a:t>
            </a:r>
          </a:p>
          <a:p>
            <a:endParaRPr lang="en-GB" sz="2800" dirty="0">
              <a:latin typeface="Times New Roman" panose="02020603050405020304" pitchFamily="18" charset="0"/>
            </a:endParaRPr>
          </a:p>
          <a:p>
            <a:r>
              <a:rPr lang="en-GB" sz="2800" b="1" dirty="0"/>
              <a:t>5.Behavioral detection</a:t>
            </a:r>
            <a:r>
              <a:rPr lang="en-GB" sz="2800" dirty="0"/>
              <a:t>: Rather than </a:t>
            </a:r>
            <a:r>
              <a:rPr lang="en-GB" sz="2800" dirty="0" err="1"/>
              <a:t>analyzing</a:t>
            </a:r>
            <a:r>
              <a:rPr lang="en-GB" sz="2800" dirty="0"/>
              <a:t> code, this method monitors the </a:t>
            </a:r>
            <a:r>
              <a:rPr lang="en-GB" sz="2800" dirty="0" err="1"/>
              <a:t>behavior</a:t>
            </a:r>
            <a:r>
              <a:rPr lang="en-GB" sz="2800" dirty="0"/>
              <a:t> of programs in real-time. If a program exhibits virus-like </a:t>
            </a:r>
            <a:r>
              <a:rPr lang="en-GB" sz="2800" dirty="0" err="1"/>
              <a:t>behavior</a:t>
            </a:r>
            <a:r>
              <a:rPr lang="en-GB" sz="2800" dirty="0"/>
              <a:t> (e.g., trying to modify system files or spreading to other programs), it is considered as virus .</a:t>
            </a:r>
            <a:endParaRPr lang="en-GB" sz="2800" dirty="0">
              <a:latin typeface="Times New Roman" panose="02020603050405020304" pitchFamily="18" charset="0"/>
            </a:endParaRPr>
          </a:p>
          <a:p>
            <a:endParaRPr lang="en-GB" sz="2800" dirty="0">
              <a:latin typeface="Times New Roman" panose="02020603050405020304" pitchFamily="18" charset="0"/>
            </a:endParaRPr>
          </a:p>
        </p:txBody>
      </p:sp>
    </p:spTree>
    <p:extLst>
      <p:ext uri="{BB962C8B-B14F-4D97-AF65-F5344CB8AC3E}">
        <p14:creationId xmlns:p14="http://schemas.microsoft.com/office/powerpoint/2010/main" val="14818335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72995"/>
            <a:ext cx="11911914" cy="5262979"/>
          </a:xfrm>
          <a:prstGeom prst="rect">
            <a:avLst/>
          </a:prstGeom>
          <a:noFill/>
        </p:spPr>
        <p:txBody>
          <a:bodyPr wrap="square" rtlCol="0">
            <a:spAutoFit/>
          </a:bodyPr>
          <a:lstStyle/>
          <a:p>
            <a:r>
              <a:rPr lang="en-GB" sz="2800" b="1" dirty="0">
                <a:solidFill>
                  <a:srgbClr val="FF0000"/>
                </a:solidFill>
                <a:latin typeface="Times New Roman" panose="02020603050405020304" pitchFamily="18" charset="0"/>
              </a:rPr>
              <a:t>Types of computer viruses</a:t>
            </a:r>
          </a:p>
          <a:p>
            <a:r>
              <a:rPr lang="en-GB" sz="2800" b="1" dirty="0">
                <a:solidFill>
                  <a:srgbClr val="FF0000"/>
                </a:solidFill>
                <a:latin typeface="Times New Roman" panose="02020603050405020304" pitchFamily="18" charset="0"/>
              </a:rPr>
              <a:t> 1. </a:t>
            </a:r>
            <a:r>
              <a:rPr lang="en-GB" sz="2800" b="1" dirty="0">
                <a:latin typeface="Times New Roman" panose="02020603050405020304" pitchFamily="18" charset="0"/>
              </a:rPr>
              <a:t>File Infector Viruses</a:t>
            </a:r>
          </a:p>
          <a:p>
            <a:r>
              <a:rPr lang="en-GB" sz="2800" dirty="0">
                <a:latin typeface="Times New Roman" panose="02020603050405020304" pitchFamily="18" charset="0"/>
              </a:rPr>
              <a:t>These viruses attach themselves to executable files, such as .exe or .com files. When the infected file is executed, the virus activates and spreads.</a:t>
            </a:r>
          </a:p>
          <a:p>
            <a:r>
              <a:rPr lang="en-GB" sz="2800" dirty="0">
                <a:latin typeface="Times New Roman" panose="02020603050405020304" pitchFamily="18" charset="0"/>
              </a:rPr>
              <a:t>Example: The Cascade Virus is a well-known file infector that causes text to fall or "cascade" down the screen.</a:t>
            </a:r>
          </a:p>
          <a:p>
            <a:r>
              <a:rPr lang="en-GB" sz="2800" dirty="0">
                <a:latin typeface="Times New Roman" panose="02020603050405020304" pitchFamily="18" charset="0"/>
              </a:rPr>
              <a:t>2. </a:t>
            </a:r>
            <a:r>
              <a:rPr lang="en-GB" sz="2800" b="1" dirty="0">
                <a:latin typeface="Times New Roman" panose="02020603050405020304" pitchFamily="18" charset="0"/>
              </a:rPr>
              <a:t>Macro Viruses:</a:t>
            </a:r>
          </a:p>
          <a:p>
            <a:r>
              <a:rPr lang="en-GB" sz="2800" b="1" dirty="0">
                <a:latin typeface="Times New Roman" panose="02020603050405020304" pitchFamily="18" charset="0"/>
              </a:rPr>
              <a:t> </a:t>
            </a:r>
            <a:r>
              <a:rPr lang="en-GB" sz="2800" dirty="0">
                <a:latin typeface="Times New Roman" panose="02020603050405020304" pitchFamily="18" charset="0"/>
              </a:rPr>
              <a:t>Macro viruses target software applications, particularly those that use macros, like Microsoft Word or Excel. They are often embedded in documents, activating when the document is opened.</a:t>
            </a:r>
          </a:p>
          <a:p>
            <a:r>
              <a:rPr lang="en-GB" sz="2800" dirty="0">
                <a:latin typeface="Times New Roman" panose="02020603050405020304" pitchFamily="18" charset="0"/>
              </a:rPr>
              <a:t>Example: Melissa Virus, which spread via email attachments and caused widespread disruption in the late 1990s.</a:t>
            </a:r>
          </a:p>
        </p:txBody>
      </p:sp>
    </p:spTree>
    <p:extLst>
      <p:ext uri="{BB962C8B-B14F-4D97-AF65-F5344CB8AC3E}">
        <p14:creationId xmlns:p14="http://schemas.microsoft.com/office/powerpoint/2010/main" val="5489784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72995"/>
            <a:ext cx="11911914" cy="5262979"/>
          </a:xfrm>
          <a:prstGeom prst="rect">
            <a:avLst/>
          </a:prstGeom>
          <a:noFill/>
        </p:spPr>
        <p:txBody>
          <a:bodyPr wrap="square" rtlCol="0">
            <a:spAutoFit/>
          </a:bodyPr>
          <a:lstStyle/>
          <a:p>
            <a:endParaRPr lang="en-GB" sz="2800" b="1" dirty="0">
              <a:solidFill>
                <a:srgbClr val="FF0000"/>
              </a:solidFill>
              <a:latin typeface="Times New Roman" panose="02020603050405020304" pitchFamily="18" charset="0"/>
            </a:endParaRPr>
          </a:p>
          <a:p>
            <a:r>
              <a:rPr lang="en-GB" sz="2800" b="1" dirty="0">
                <a:solidFill>
                  <a:srgbClr val="FF0000"/>
                </a:solidFill>
                <a:latin typeface="Times New Roman" panose="02020603050405020304" pitchFamily="18" charset="0"/>
              </a:rPr>
              <a:t> </a:t>
            </a:r>
            <a:r>
              <a:rPr lang="en-GB" sz="2800" dirty="0">
                <a:latin typeface="Times New Roman" panose="02020603050405020304" pitchFamily="18" charset="0"/>
              </a:rPr>
              <a:t>3. </a:t>
            </a:r>
            <a:r>
              <a:rPr lang="en-GB" sz="2800" b="1" dirty="0">
                <a:latin typeface="Times New Roman" panose="02020603050405020304" pitchFamily="18" charset="0"/>
              </a:rPr>
              <a:t>Boot Sector Viruses</a:t>
            </a:r>
            <a:r>
              <a:rPr lang="en-GB" sz="2800" dirty="0">
                <a:latin typeface="Times New Roman" panose="02020603050405020304" pitchFamily="18" charset="0"/>
              </a:rPr>
              <a:t>: These viruses infect the master boot record (MBR) of a computer’s hard disk or other storage devices, making them difficult to detect and remove. They activate when the computer starts.</a:t>
            </a:r>
          </a:p>
          <a:p>
            <a:r>
              <a:rPr lang="en-GB" sz="2800" dirty="0">
                <a:latin typeface="Times New Roman" panose="02020603050405020304" pitchFamily="18" charset="0"/>
              </a:rPr>
              <a:t>Example: Stone Virus, an early boot sector virus, infected the MBR, causing disruption at the operating system level.</a:t>
            </a:r>
          </a:p>
          <a:p>
            <a:endParaRPr lang="en-GB" sz="2800" dirty="0">
              <a:latin typeface="Times New Roman" panose="02020603050405020304" pitchFamily="18" charset="0"/>
            </a:endParaRPr>
          </a:p>
          <a:p>
            <a:r>
              <a:rPr lang="en-GB" sz="2800" dirty="0">
                <a:latin typeface="Times New Roman" panose="02020603050405020304" pitchFamily="18" charset="0"/>
              </a:rPr>
              <a:t>4. </a:t>
            </a:r>
            <a:r>
              <a:rPr lang="en-GB" sz="2800" b="1" dirty="0">
                <a:latin typeface="Times New Roman" panose="02020603050405020304" pitchFamily="18" charset="0"/>
              </a:rPr>
              <a:t>Polymorphic Viruses: </a:t>
            </a:r>
            <a:r>
              <a:rPr lang="en-GB" sz="2800" dirty="0">
                <a:latin typeface="Times New Roman" panose="02020603050405020304" pitchFamily="18" charset="0"/>
              </a:rPr>
              <a:t>These viruses change their code each time they infect a new system, making it harder for antivirus software to detect them. They are known for their adaptability and stealth.</a:t>
            </a:r>
          </a:p>
          <a:p>
            <a:r>
              <a:rPr lang="en-GB" sz="2800" dirty="0">
                <a:latin typeface="Times New Roman" panose="02020603050405020304" pitchFamily="18" charset="0"/>
              </a:rPr>
              <a:t>Example: Storm Worm, which constantly modified itself to evade antivirus detection.</a:t>
            </a:r>
          </a:p>
        </p:txBody>
      </p:sp>
    </p:spTree>
    <p:extLst>
      <p:ext uri="{BB962C8B-B14F-4D97-AF65-F5344CB8AC3E}">
        <p14:creationId xmlns:p14="http://schemas.microsoft.com/office/powerpoint/2010/main" val="6081120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72995"/>
            <a:ext cx="11911914" cy="4832092"/>
          </a:xfrm>
          <a:prstGeom prst="rect">
            <a:avLst/>
          </a:prstGeom>
          <a:noFill/>
        </p:spPr>
        <p:txBody>
          <a:bodyPr wrap="square" rtlCol="0">
            <a:spAutoFit/>
          </a:bodyPr>
          <a:lstStyle/>
          <a:p>
            <a:r>
              <a:rPr lang="en-GB" sz="2800" dirty="0">
                <a:latin typeface="Times New Roman" panose="02020603050405020304" pitchFamily="18" charset="0"/>
              </a:rPr>
              <a:t>5</a:t>
            </a:r>
            <a:r>
              <a:rPr lang="en-GB" sz="2800" b="1" dirty="0">
                <a:latin typeface="Times New Roman" panose="02020603050405020304" pitchFamily="18" charset="0"/>
              </a:rPr>
              <a:t>. Multipartite Virus: </a:t>
            </a:r>
          </a:p>
          <a:p>
            <a:r>
              <a:rPr lang="en-GB" sz="2800" dirty="0">
                <a:latin typeface="Times New Roman" panose="02020603050405020304" pitchFamily="18" charset="0"/>
              </a:rPr>
              <a:t>These viruses use multiple methods to infect systems, targeting both the boot sector and files, which makes them harder to detect and remove.</a:t>
            </a:r>
          </a:p>
          <a:p>
            <a:r>
              <a:rPr lang="en-GB" sz="2800" dirty="0">
                <a:latin typeface="Times New Roman" panose="02020603050405020304" pitchFamily="18" charset="0"/>
              </a:rPr>
              <a:t>Example: Tequila Virus, which used a combination of file and boot sector infection methods.</a:t>
            </a:r>
          </a:p>
          <a:p>
            <a:endParaRPr lang="en-GB" sz="2800" dirty="0">
              <a:latin typeface="Times New Roman" panose="02020603050405020304" pitchFamily="18" charset="0"/>
            </a:endParaRPr>
          </a:p>
          <a:p>
            <a:r>
              <a:rPr lang="en-GB" sz="2800" dirty="0">
                <a:latin typeface="Times New Roman" panose="02020603050405020304" pitchFamily="18" charset="0"/>
              </a:rPr>
              <a:t>6</a:t>
            </a:r>
            <a:r>
              <a:rPr lang="en-GB" sz="2800" b="1" dirty="0">
                <a:latin typeface="Times New Roman" panose="02020603050405020304" pitchFamily="18" charset="0"/>
              </a:rPr>
              <a:t>. Resident Viruses</a:t>
            </a:r>
            <a:r>
              <a:rPr lang="en-GB" sz="2800" dirty="0">
                <a:latin typeface="Times New Roman" panose="02020603050405020304" pitchFamily="18" charset="0"/>
              </a:rPr>
              <a:t>: Resident viruses embed themselves in a computer’s memory, allowing them to execute without user intervention. They remain active even if the original infected program is closed.</a:t>
            </a:r>
          </a:p>
          <a:p>
            <a:r>
              <a:rPr lang="en-GB" sz="2800" dirty="0">
                <a:latin typeface="Times New Roman" panose="02020603050405020304" pitchFamily="18" charset="0"/>
              </a:rPr>
              <a:t>Example: </a:t>
            </a:r>
            <a:r>
              <a:rPr lang="en-GB" sz="2800" dirty="0" err="1">
                <a:latin typeface="Times New Roman" panose="02020603050405020304" pitchFamily="18" charset="0"/>
              </a:rPr>
              <a:t>Randex</a:t>
            </a:r>
            <a:r>
              <a:rPr lang="en-GB" sz="2800" dirty="0">
                <a:latin typeface="Times New Roman" panose="02020603050405020304" pitchFamily="18" charset="0"/>
              </a:rPr>
              <a:t>, which loads itself into memory and then monitors computer activities.</a:t>
            </a:r>
          </a:p>
        </p:txBody>
      </p:sp>
    </p:spTree>
    <p:extLst>
      <p:ext uri="{BB962C8B-B14F-4D97-AF65-F5344CB8AC3E}">
        <p14:creationId xmlns:p14="http://schemas.microsoft.com/office/powerpoint/2010/main" val="14881370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72995"/>
            <a:ext cx="11911914" cy="6124754"/>
          </a:xfrm>
          <a:prstGeom prst="rect">
            <a:avLst/>
          </a:prstGeom>
          <a:noFill/>
        </p:spPr>
        <p:txBody>
          <a:bodyPr wrap="square" rtlCol="0">
            <a:spAutoFit/>
          </a:bodyPr>
          <a:lstStyle/>
          <a:p>
            <a:r>
              <a:rPr lang="en-GB" sz="2800" dirty="0">
                <a:latin typeface="Times New Roman" panose="02020603050405020304" pitchFamily="18" charset="0"/>
              </a:rPr>
              <a:t>7. </a:t>
            </a:r>
            <a:r>
              <a:rPr lang="en-GB" sz="2800" b="1" dirty="0">
                <a:latin typeface="Times New Roman" panose="02020603050405020304" pitchFamily="18" charset="0"/>
              </a:rPr>
              <a:t>Direct Action Viruses</a:t>
            </a:r>
            <a:r>
              <a:rPr lang="en-GB" sz="2800" dirty="0">
                <a:latin typeface="Times New Roman" panose="02020603050405020304" pitchFamily="18" charset="0"/>
              </a:rPr>
              <a:t>: </a:t>
            </a:r>
          </a:p>
          <a:p>
            <a:r>
              <a:rPr lang="en-GB" sz="2800" dirty="0">
                <a:latin typeface="Times New Roman" panose="02020603050405020304" pitchFamily="18" charset="0"/>
              </a:rPr>
              <a:t>These viruses don’t embed in the system memory; instead, they attach to specific files. When activated, they spread quickly but are easier to remove since they don’t hide in memory.</a:t>
            </a:r>
          </a:p>
          <a:p>
            <a:r>
              <a:rPr lang="en-GB" sz="2800" dirty="0">
                <a:latin typeface="Times New Roman" panose="02020603050405020304" pitchFamily="18" charset="0"/>
              </a:rPr>
              <a:t>Example: Vienna Virus, which simply attaches to files and runs only when those specific files are executed.</a:t>
            </a:r>
          </a:p>
          <a:p>
            <a:endParaRPr lang="en-GB" sz="2800" dirty="0">
              <a:latin typeface="Times New Roman" panose="02020603050405020304" pitchFamily="18" charset="0"/>
            </a:endParaRPr>
          </a:p>
          <a:p>
            <a:r>
              <a:rPr lang="en-GB" sz="2800" dirty="0">
                <a:latin typeface="Times New Roman" panose="02020603050405020304" pitchFamily="18" charset="0"/>
              </a:rPr>
              <a:t>8</a:t>
            </a:r>
            <a:r>
              <a:rPr lang="en-GB" sz="2800" b="1" dirty="0">
                <a:latin typeface="Times New Roman" panose="02020603050405020304" pitchFamily="18" charset="0"/>
              </a:rPr>
              <a:t>. Ransomware(Malware):</a:t>
            </a:r>
          </a:p>
          <a:p>
            <a:r>
              <a:rPr lang="en-GB" sz="2800" dirty="0">
                <a:latin typeface="Times New Roman" panose="02020603050405020304" pitchFamily="18" charset="0"/>
              </a:rPr>
              <a:t> Ransomware encrypts the user’s files, making them inaccessible until a ransom is paid to the attacker. It often spreads through phishing emails or infected downloads.</a:t>
            </a:r>
          </a:p>
          <a:p>
            <a:r>
              <a:rPr lang="en-GB" sz="2800" dirty="0">
                <a:latin typeface="Times New Roman" panose="02020603050405020304" pitchFamily="18" charset="0"/>
              </a:rPr>
              <a:t>Example: WannaCry, a large-scale ransomware attack that impacted computers globally.</a:t>
            </a:r>
          </a:p>
          <a:p>
            <a:endParaRPr lang="en-GB" sz="2800" dirty="0">
              <a:latin typeface="Times New Roman" panose="02020603050405020304" pitchFamily="18" charset="0"/>
            </a:endParaRPr>
          </a:p>
        </p:txBody>
      </p:sp>
    </p:spTree>
    <p:extLst>
      <p:ext uri="{BB962C8B-B14F-4D97-AF65-F5344CB8AC3E}">
        <p14:creationId xmlns:p14="http://schemas.microsoft.com/office/powerpoint/2010/main" val="10628726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72995"/>
            <a:ext cx="11911914" cy="3108543"/>
          </a:xfrm>
          <a:prstGeom prst="rect">
            <a:avLst/>
          </a:prstGeom>
          <a:noFill/>
        </p:spPr>
        <p:txBody>
          <a:bodyPr wrap="square" rtlCol="0">
            <a:spAutoFit/>
          </a:bodyPr>
          <a:lstStyle/>
          <a:p>
            <a:r>
              <a:rPr lang="en-GB" sz="2800" dirty="0">
                <a:latin typeface="Times New Roman" panose="02020603050405020304" pitchFamily="18" charset="0"/>
              </a:rPr>
              <a:t>9.</a:t>
            </a:r>
            <a:r>
              <a:rPr lang="en-GB" sz="2800" b="1" dirty="0">
                <a:latin typeface="Times New Roman" panose="02020603050405020304" pitchFamily="18" charset="0"/>
              </a:rPr>
              <a:t>Email virus :</a:t>
            </a:r>
          </a:p>
          <a:p>
            <a:r>
              <a:rPr lang="en-GB" sz="2800" dirty="0">
                <a:latin typeface="Times New Roman" panose="02020603050405020304" pitchFamily="18" charset="0"/>
              </a:rPr>
              <a:t> it is malware that spreads via email, often through infected attachments or malicious links. When a user clicks the link or opens the attachment, the virus can infect their device, damage files, and spread to other contacts. Notable examples include the Melissa and ILOVEYOU viruses. To prevent infection, avoid suspicious attachments, verify links before clicking, use antivirus software, keep systems updated, and be cautious of phishing emails.</a:t>
            </a:r>
          </a:p>
        </p:txBody>
      </p:sp>
    </p:spTree>
    <p:extLst>
      <p:ext uri="{BB962C8B-B14F-4D97-AF65-F5344CB8AC3E}">
        <p14:creationId xmlns:p14="http://schemas.microsoft.com/office/powerpoint/2010/main" val="1238754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5B8BA1-5818-48DE-8536-6984CE00218F}"/>
              </a:ext>
            </a:extLst>
          </p:cNvPr>
          <p:cNvSpPr>
            <a:spLocks noChangeArrowheads="1"/>
          </p:cNvSpPr>
          <p:nvPr/>
        </p:nvSpPr>
        <p:spPr bwMode="auto">
          <a:xfrm>
            <a:off x="432487" y="94961"/>
            <a:ext cx="11500021"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sp>
        <p:nvSpPr>
          <p:cNvPr id="2" name="TextBox 1">
            <a:extLst>
              <a:ext uri="{FF2B5EF4-FFF2-40B4-BE49-F238E27FC236}">
                <a16:creationId xmlns:a16="http://schemas.microsoft.com/office/drawing/2014/main" id="{D1DDCB8B-3C47-4B13-8BCF-624A185BDAFB}"/>
              </a:ext>
            </a:extLst>
          </p:cNvPr>
          <p:cNvSpPr txBox="1"/>
          <p:nvPr/>
        </p:nvSpPr>
        <p:spPr>
          <a:xfrm>
            <a:off x="0" y="94961"/>
            <a:ext cx="11932508" cy="4678204"/>
          </a:xfrm>
          <a:prstGeom prst="rect">
            <a:avLst/>
          </a:prstGeom>
          <a:noFill/>
        </p:spPr>
        <p:txBody>
          <a:bodyPr wrap="square" rtlCol="0">
            <a:spAutoFit/>
          </a:bodyPr>
          <a:lstStyle/>
          <a:p>
            <a:r>
              <a:rPr lang="en-GB" sz="2800" b="1" dirty="0"/>
              <a:t>5.Power Supply Checks</a:t>
            </a:r>
            <a:r>
              <a:rPr lang="en-GB" sz="2800" dirty="0"/>
              <a:t>: Inspect the power supply for wear and tear, and ensure it's providing consistent voltage.</a:t>
            </a:r>
          </a:p>
          <a:p>
            <a:r>
              <a:rPr lang="en-GB" sz="2800" b="1" dirty="0"/>
              <a:t>6.Memory (RAM) Checks</a:t>
            </a:r>
            <a:r>
              <a:rPr lang="en-GB" sz="2800" dirty="0"/>
              <a:t>: Run memory tests to identify faulty RAM modules and replace if necessary.</a:t>
            </a:r>
          </a:p>
          <a:p>
            <a:r>
              <a:rPr lang="en-GB" sz="2800" b="1" dirty="0"/>
              <a:t>7.Component Upgrades</a:t>
            </a:r>
            <a:r>
              <a:rPr lang="en-GB" sz="2800" dirty="0"/>
              <a:t>: Periodically review internal hardware to upgrade outdated components for better performance.</a:t>
            </a:r>
          </a:p>
          <a:p>
            <a:r>
              <a:rPr lang="en-GB" sz="2800" b="1" dirty="0"/>
              <a:t>8.Battery Checks (for laptops)</a:t>
            </a:r>
            <a:r>
              <a:rPr lang="en-GB" sz="2800" dirty="0"/>
              <a:t>: Calibrate and replace batteries when their capacity depletes significantly.</a:t>
            </a:r>
          </a:p>
          <a:p>
            <a:r>
              <a:rPr lang="en-GB" sz="2800" dirty="0"/>
              <a:t>These steps help in maintaining the computer's performance and preventing hardware failures.</a:t>
            </a:r>
          </a:p>
          <a:p>
            <a:endParaRPr lang="en-GB" dirty="0"/>
          </a:p>
        </p:txBody>
      </p:sp>
    </p:spTree>
    <p:extLst>
      <p:ext uri="{BB962C8B-B14F-4D97-AF65-F5344CB8AC3E}">
        <p14:creationId xmlns:p14="http://schemas.microsoft.com/office/powerpoint/2010/main" val="552643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287295"/>
            <a:ext cx="11911914" cy="6124754"/>
          </a:xfrm>
          <a:prstGeom prst="rect">
            <a:avLst/>
          </a:prstGeom>
          <a:noFill/>
        </p:spPr>
        <p:txBody>
          <a:bodyPr wrap="square" rtlCol="0">
            <a:spAutoFit/>
          </a:bodyPr>
          <a:lstStyle/>
          <a:p>
            <a:r>
              <a:rPr lang="en-GB" sz="2800" b="1" dirty="0">
                <a:solidFill>
                  <a:srgbClr val="FF0000"/>
                </a:solidFill>
                <a:latin typeface="Calibri" panose="020F0502020204030204" pitchFamily="34" charset="0"/>
                <a:ea typeface="Calibri" panose="020F0502020204030204" pitchFamily="34" charset="0"/>
                <a:cs typeface="Mangal" panose="02040503050203030202" pitchFamily="18" charset="0"/>
              </a:rPr>
              <a:t>Symptoms of computer when affected by virus:</a:t>
            </a:r>
          </a:p>
          <a:p>
            <a:r>
              <a:rPr lang="en-GB" sz="2800" dirty="0">
                <a:latin typeface="Calibri" panose="020F0502020204030204" pitchFamily="34" charset="0"/>
                <a:ea typeface="Calibri" panose="020F0502020204030204" pitchFamily="34" charset="0"/>
                <a:cs typeface="Mangal" panose="02040503050203030202" pitchFamily="18" charset="0"/>
              </a:rPr>
              <a:t>1</a:t>
            </a:r>
            <a:r>
              <a:rPr lang="en-GB" sz="2800" dirty="0">
                <a:latin typeface="Times New Roman" panose="02020603050405020304" pitchFamily="18" charset="0"/>
                <a:ea typeface="Calibri" panose="020F0502020204030204" pitchFamily="34" charset="0"/>
                <a:cs typeface="Times New Roman" panose="02020603050405020304" pitchFamily="18" charset="0"/>
              </a:rPr>
              <a:t>.Slow system performance or frequent crashes</a:t>
            </a:r>
          </a:p>
          <a:p>
            <a:r>
              <a:rPr lang="en-GB" sz="2800" dirty="0">
                <a:latin typeface="Times New Roman" panose="02020603050405020304" pitchFamily="18" charset="0"/>
                <a:ea typeface="Calibri" panose="020F0502020204030204" pitchFamily="34" charset="0"/>
                <a:cs typeface="Times New Roman" panose="02020603050405020304" pitchFamily="18" charset="0"/>
              </a:rPr>
              <a:t>2.Unexpected pop-up ads or error messages</a:t>
            </a:r>
          </a:p>
          <a:p>
            <a:r>
              <a:rPr lang="en-GB" sz="2800" dirty="0">
                <a:latin typeface="Times New Roman" panose="02020603050405020304" pitchFamily="18" charset="0"/>
                <a:ea typeface="Calibri" panose="020F0502020204030204" pitchFamily="34" charset="0"/>
                <a:cs typeface="Times New Roman" panose="02020603050405020304" pitchFamily="18" charset="0"/>
              </a:rPr>
              <a:t>3.Programs start or close on their own</a:t>
            </a:r>
          </a:p>
          <a:p>
            <a:r>
              <a:rPr lang="en-GB" sz="2800" dirty="0">
                <a:latin typeface="Times New Roman" panose="02020603050405020304" pitchFamily="18" charset="0"/>
                <a:ea typeface="Calibri" panose="020F0502020204030204" pitchFamily="34" charset="0"/>
                <a:cs typeface="Times New Roman" panose="02020603050405020304" pitchFamily="18" charset="0"/>
              </a:rPr>
              <a:t>4.Files or data become corrupted or disappear</a:t>
            </a:r>
          </a:p>
          <a:p>
            <a:r>
              <a:rPr lang="en-GB" sz="2800" dirty="0">
                <a:latin typeface="Times New Roman" panose="02020603050405020304" pitchFamily="18" charset="0"/>
                <a:ea typeface="Calibri" panose="020F0502020204030204" pitchFamily="34" charset="0"/>
                <a:cs typeface="Times New Roman" panose="02020603050405020304" pitchFamily="18" charset="0"/>
              </a:rPr>
              <a:t>5.Increased network activity without explanation</a:t>
            </a:r>
          </a:p>
          <a:p>
            <a:r>
              <a:rPr lang="en-GB" sz="2800" dirty="0">
                <a:latin typeface="Times New Roman" panose="02020603050405020304" pitchFamily="18" charset="0"/>
                <a:ea typeface="Calibri" panose="020F0502020204030204" pitchFamily="34" charset="0"/>
                <a:cs typeface="Times New Roman" panose="02020603050405020304" pitchFamily="18" charset="0"/>
              </a:rPr>
              <a:t>6.Unusual messages or files sent to contacts</a:t>
            </a:r>
          </a:p>
          <a:p>
            <a:r>
              <a:rPr lang="en-GB" sz="2800" dirty="0">
                <a:latin typeface="Times New Roman" panose="02020603050405020304" pitchFamily="18" charset="0"/>
                <a:ea typeface="Calibri" panose="020F0502020204030204" pitchFamily="34" charset="0"/>
                <a:cs typeface="Times New Roman" panose="02020603050405020304" pitchFamily="18" charset="0"/>
              </a:rPr>
              <a:t>7.Inability to access certain files or programs</a:t>
            </a:r>
          </a:p>
          <a:p>
            <a:r>
              <a:rPr lang="en-GB" sz="2800" dirty="0">
                <a:latin typeface="Times New Roman" panose="02020603050405020304" pitchFamily="18" charset="0"/>
                <a:ea typeface="Calibri" panose="020F0502020204030204" pitchFamily="34" charset="0"/>
                <a:cs typeface="Times New Roman" panose="02020603050405020304" pitchFamily="18" charset="0"/>
              </a:rPr>
              <a:t>8.Web browser redirects to unknown websites</a:t>
            </a:r>
          </a:p>
          <a:p>
            <a:r>
              <a:rPr lang="en-GB" sz="2800" dirty="0">
                <a:latin typeface="Times New Roman" panose="02020603050405020304" pitchFamily="18" charset="0"/>
                <a:ea typeface="Calibri" panose="020F0502020204030204" pitchFamily="34" charset="0"/>
                <a:cs typeface="Times New Roman" panose="02020603050405020304" pitchFamily="18" charset="0"/>
              </a:rPr>
              <a:t>9.Disabled antivirus or security software</a:t>
            </a:r>
          </a:p>
          <a:p>
            <a:r>
              <a:rPr lang="en-GB" sz="2800" dirty="0">
                <a:latin typeface="Times New Roman" panose="02020603050405020304" pitchFamily="18" charset="0"/>
                <a:ea typeface="Calibri" panose="020F0502020204030204" pitchFamily="34" charset="0"/>
                <a:cs typeface="Times New Roman" panose="02020603050405020304" pitchFamily="18" charset="0"/>
              </a:rPr>
              <a:t>10.High CPU or disk usage with no apparent cause</a:t>
            </a:r>
          </a:p>
          <a:p>
            <a:r>
              <a:rPr lang="en-GB" sz="2800" dirty="0">
                <a:latin typeface="Times New Roman" panose="02020603050405020304" pitchFamily="18" charset="0"/>
                <a:ea typeface="Calibri" panose="020F0502020204030204" pitchFamily="34" charset="0"/>
                <a:cs typeface="Times New Roman" panose="02020603050405020304" pitchFamily="18" charset="0"/>
              </a:rPr>
              <a:t>11.Appearance of unfamiliar icons or programs</a:t>
            </a:r>
          </a:p>
          <a:p>
            <a:r>
              <a:rPr lang="en-GB" sz="2800" dirty="0">
                <a:latin typeface="Times New Roman" panose="02020603050405020304" pitchFamily="18" charset="0"/>
                <a:ea typeface="Calibri" panose="020F0502020204030204" pitchFamily="34" charset="0"/>
                <a:cs typeface="Times New Roman" panose="02020603050405020304" pitchFamily="18" charset="0"/>
              </a:rPr>
              <a:t>12Computer freezes or becomes unresponsive</a:t>
            </a:r>
          </a:p>
          <a:p>
            <a:endParaRPr lang="en-GB" sz="2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0427730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287295"/>
            <a:ext cx="11911914" cy="7848302"/>
          </a:xfrm>
          <a:prstGeom prst="rect">
            <a:avLst/>
          </a:prstGeom>
          <a:noFill/>
        </p:spPr>
        <p:txBody>
          <a:bodyPr wrap="square" rtlCol="0">
            <a:spAutoFit/>
          </a:bodyPr>
          <a:lstStyle/>
          <a:p>
            <a:r>
              <a:rPr lang="en-GB" sz="2800" b="1" dirty="0">
                <a:solidFill>
                  <a:srgbClr val="FF0000"/>
                </a:solidFill>
                <a:latin typeface="Calibri" panose="020F0502020204030204" pitchFamily="34" charset="0"/>
                <a:ea typeface="Calibri" panose="020F0502020204030204" pitchFamily="34" charset="0"/>
                <a:cs typeface="Mangal" panose="02040503050203030202" pitchFamily="18" charset="0"/>
              </a:rPr>
              <a:t>Ways to virus transfer: </a:t>
            </a:r>
          </a:p>
          <a:p>
            <a:r>
              <a:rPr lang="en-GB" sz="2800" dirty="0"/>
              <a:t>Computer viruses can spread through various means, primarily when users unintentionally download or transfer infected files or media. Here are some common ways viruses are transferred:</a:t>
            </a:r>
          </a:p>
          <a:p>
            <a:pPr>
              <a:buFont typeface="+mj-lt"/>
              <a:buAutoNum type="arabicPeriod"/>
            </a:pPr>
            <a:r>
              <a:rPr lang="en-GB" sz="2800" b="1" dirty="0"/>
              <a:t>Email Attachments</a:t>
            </a:r>
            <a:r>
              <a:rPr lang="en-GB" sz="2800" dirty="0"/>
              <a:t>: Malicious emails may contain infected attachments. When users open these files, the virus can be installed on the computer.</a:t>
            </a:r>
          </a:p>
          <a:p>
            <a:pPr>
              <a:buFont typeface="+mj-lt"/>
              <a:buAutoNum type="arabicPeriod"/>
            </a:pPr>
            <a:r>
              <a:rPr lang="en-GB" sz="2800" b="1" dirty="0"/>
              <a:t>Malicious Links</a:t>
            </a:r>
            <a:r>
              <a:rPr lang="en-GB" sz="2800" dirty="0"/>
              <a:t>: Links in emails, messages, or websites can lead to malicious websites or downloads. Clicking these links can trigger a virus download without the user’s knowledge.</a:t>
            </a:r>
          </a:p>
          <a:p>
            <a:pPr>
              <a:buFont typeface="+mj-lt"/>
              <a:buAutoNum type="arabicPeriod"/>
            </a:pPr>
            <a:r>
              <a:rPr lang="en-GB" sz="2800" b="1" dirty="0"/>
              <a:t>Infected Software or Files</a:t>
            </a:r>
            <a:r>
              <a:rPr lang="en-GB" sz="2800" dirty="0"/>
              <a:t>: Downloading software, files, or media from untrusted sources can introduce viruses if the content has been tampered with.</a:t>
            </a:r>
          </a:p>
          <a:p>
            <a:pPr>
              <a:buFont typeface="+mj-lt"/>
              <a:buAutoNum type="arabicPeriod"/>
            </a:pPr>
            <a:r>
              <a:rPr lang="en-GB" sz="2800" b="1" dirty="0"/>
              <a:t>Removable Media (USB Drives)</a:t>
            </a:r>
            <a:r>
              <a:rPr lang="en-GB" sz="2800" dirty="0"/>
              <a:t>: Inserting an infected USB drive or other removable media can transfer viruses. Some viruses can auto-execute when the drive is inserted.</a:t>
            </a:r>
          </a:p>
          <a:p>
            <a:pPr>
              <a:buFont typeface="+mj-lt"/>
              <a:buAutoNum type="arabicPeriod"/>
            </a:pPr>
            <a:r>
              <a:rPr lang="en-GB" sz="2800" b="1" dirty="0"/>
              <a:t>File-Sharing Networks</a:t>
            </a:r>
            <a:r>
              <a:rPr lang="en-GB" sz="2800" dirty="0"/>
              <a:t>: Peer-to-peer (P2P) networks, like those used for torrenting, often contain infected files, and downloading from these sources can introduce viruses.</a:t>
            </a:r>
          </a:p>
          <a:p>
            <a:endParaRPr lang="en-GB" sz="2800" b="1" dirty="0">
              <a:solidFill>
                <a:srgbClr val="FF0000"/>
              </a:solidFill>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049762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287295"/>
            <a:ext cx="11911914" cy="5693866"/>
          </a:xfrm>
          <a:prstGeom prst="rect">
            <a:avLst/>
          </a:prstGeom>
          <a:noFill/>
        </p:spPr>
        <p:txBody>
          <a:bodyPr wrap="square" rtlCol="0">
            <a:spAutoFit/>
          </a:bodyPr>
          <a:lstStyle/>
          <a:p>
            <a:r>
              <a:rPr lang="en-GB" sz="2800" b="1" dirty="0"/>
              <a:t>6.Fake Software Updates</a:t>
            </a:r>
            <a:r>
              <a:rPr lang="en-GB" sz="2800" dirty="0"/>
              <a:t>: Some viruses are disguised as legitimate software updates, especially for commonly used applications. When users install these “updates,” they unknowingly install the virus.</a:t>
            </a:r>
          </a:p>
          <a:p>
            <a:r>
              <a:rPr lang="en-GB" sz="2800" b="1" dirty="0"/>
              <a:t>7.Infected Websites (Drive-by Downloads)</a:t>
            </a:r>
            <a:r>
              <a:rPr lang="en-GB" sz="2800" dirty="0"/>
              <a:t>: Visiting compromised or malicious websites can sometimes lead to automatic downloads of viruses if the browser or security software is outdated.</a:t>
            </a:r>
          </a:p>
          <a:p>
            <a:r>
              <a:rPr lang="en-GB" sz="2800" b="1" dirty="0"/>
              <a:t>8. Network Propagation</a:t>
            </a:r>
            <a:r>
              <a:rPr lang="en-GB" sz="2800" dirty="0"/>
              <a:t>: Viruses can spread through shared networks, especially if devices are not adequately protected by firewalls or antivirus software. Once inside the network, viruses can move between devices.</a:t>
            </a:r>
          </a:p>
          <a:p>
            <a:endParaRPr lang="en-GB" sz="2800"/>
          </a:p>
          <a:p>
            <a:r>
              <a:rPr lang="en-GB" sz="2800"/>
              <a:t>Having </a:t>
            </a:r>
            <a:r>
              <a:rPr lang="en-GB" sz="2800" dirty="0"/>
              <a:t>strong antivirus software, being cautious of suspicious links or emails, and keeping systems updated can help prevent virus transfers.</a:t>
            </a:r>
          </a:p>
          <a:p>
            <a:endParaRPr lang="en-GB" sz="2800" b="1" dirty="0">
              <a:solidFill>
                <a:srgbClr val="FF0000"/>
              </a:solidFill>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2542000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01557"/>
            <a:ext cx="11911914" cy="4401205"/>
          </a:xfrm>
          <a:prstGeom prst="rect">
            <a:avLst/>
          </a:prstGeom>
          <a:noFill/>
        </p:spPr>
        <p:txBody>
          <a:bodyPr wrap="square" rtlCol="0">
            <a:spAutoFit/>
          </a:bodyPr>
          <a:lstStyle/>
          <a:p>
            <a:r>
              <a:rPr lang="en-GB" sz="2800" b="1" dirty="0">
                <a:solidFill>
                  <a:srgbClr val="FF0000"/>
                </a:solidFill>
                <a:latin typeface="Calibri" panose="020F0502020204030204" pitchFamily="34" charset="0"/>
                <a:ea typeface="Calibri" panose="020F0502020204030204" pitchFamily="34" charset="0"/>
                <a:cs typeface="Mangal" panose="02040503050203030202" pitchFamily="18" charset="0"/>
              </a:rPr>
              <a:t>Antivirus software</a:t>
            </a:r>
          </a:p>
          <a:p>
            <a:r>
              <a:rPr lang="en-GB" sz="2800" dirty="0">
                <a:latin typeface="Times New Roman" panose="02020603050405020304" pitchFamily="18" charset="0"/>
                <a:ea typeface="Calibri" panose="020F0502020204030204" pitchFamily="34" charset="0"/>
                <a:cs typeface="Times New Roman" panose="02020603050405020304" pitchFamily="18" charset="0"/>
              </a:rPr>
              <a:t>It is a program designed to detect, prevent, and remove malicious software, such as viruses, worms, Trojans, and other forms of malware. It plays a crucial role in safeguarding computers and networks from cyber threats by scanning, identifying, and neutralizing malicious code before it can cause harm.</a:t>
            </a:r>
          </a:p>
          <a:p>
            <a:endParaRPr lang="en-GB" sz="2800" dirty="0">
              <a:latin typeface="Times New Roman" panose="02020603050405020304" pitchFamily="18" charset="0"/>
              <a:ea typeface="Calibri" panose="020F0502020204030204" pitchFamily="34" charset="0"/>
              <a:cs typeface="Times New Roman" panose="02020603050405020304" pitchFamily="18" charset="0"/>
            </a:endParaRPr>
          </a:p>
          <a:p>
            <a:r>
              <a:rPr lang="en-GB" sz="2800" dirty="0">
                <a:latin typeface="Times New Roman" panose="02020603050405020304" pitchFamily="18" charset="0"/>
                <a:cs typeface="Times New Roman" panose="02020603050405020304" pitchFamily="18" charset="0"/>
              </a:rPr>
              <a:t>Using antivirus software is essential for maintaining the security and integrity of computer systems, preventing data loss, and protecting personal and sensitive information from cybercriminals. Regular updates and scans ensure that antivirus programs can handle new and evolving threats.</a:t>
            </a:r>
            <a:endParaRPr lang="en-GB" sz="28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141671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01557"/>
            <a:ext cx="11911914" cy="6555641"/>
          </a:xfrm>
          <a:prstGeom prst="rect">
            <a:avLst/>
          </a:prstGeom>
          <a:noFill/>
        </p:spPr>
        <p:txBody>
          <a:bodyPr wrap="square" rtlCol="0">
            <a:spAutoFit/>
          </a:bodyPr>
          <a:lstStyle/>
          <a:p>
            <a:r>
              <a:rPr lang="en-GB"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Protection method from computer virus:</a:t>
            </a:r>
          </a:p>
          <a:p>
            <a:r>
              <a:rPr lang="en-GB" sz="2800" dirty="0">
                <a:latin typeface="Times New Roman" panose="02020603050405020304" pitchFamily="18" charset="0"/>
                <a:ea typeface="Calibri" panose="020F0502020204030204" pitchFamily="34" charset="0"/>
                <a:cs typeface="Times New Roman" panose="02020603050405020304" pitchFamily="18" charset="0"/>
              </a:rPr>
              <a:t> A computer that is not secured is similar to an open door for computer viruses. Antivirus programs have come a long way in identifying and preventing the spread of computer viruses. However, if your device is infected, we recommend installing an antivirus solution to remove it.</a:t>
            </a:r>
          </a:p>
          <a:p>
            <a:endParaRPr lang="en-GB" sz="2800" dirty="0">
              <a:latin typeface="Times New Roman" panose="02020603050405020304" pitchFamily="18" charset="0"/>
              <a:ea typeface="Calibri" panose="020F0502020204030204" pitchFamily="34" charset="0"/>
              <a:cs typeface="Times New Roman" panose="02020603050405020304" pitchFamily="18" charset="0"/>
            </a:endParaRPr>
          </a:p>
          <a:p>
            <a:r>
              <a:rPr lang="en-GB" sz="2800" dirty="0">
                <a:latin typeface="Times New Roman" panose="02020603050405020304" pitchFamily="18" charset="0"/>
                <a:ea typeface="Calibri" panose="020F0502020204030204" pitchFamily="34" charset="0"/>
                <a:cs typeface="Times New Roman" panose="02020603050405020304" pitchFamily="18" charset="0"/>
              </a:rPr>
              <a:t>Take these steps to protect your PC with the best computer virus protection:</a:t>
            </a:r>
          </a:p>
          <a:p>
            <a:r>
              <a:rPr lang="en-GB" sz="2800" b="1" dirty="0">
                <a:latin typeface="Times New Roman" panose="02020603050405020304" pitchFamily="18" charset="0"/>
                <a:ea typeface="Calibri" panose="020F0502020204030204" pitchFamily="34" charset="0"/>
                <a:cs typeface="Times New Roman" panose="02020603050405020304" pitchFamily="18" charset="0"/>
              </a:rPr>
              <a:t>Install reliable antivirus software: </a:t>
            </a:r>
            <a:r>
              <a:rPr lang="en-GB" sz="2800" dirty="0">
                <a:latin typeface="Times New Roman" panose="02020603050405020304" pitchFamily="18" charset="0"/>
                <a:ea typeface="Calibri" panose="020F0502020204030204" pitchFamily="34" charset="0"/>
                <a:cs typeface="Times New Roman" panose="02020603050405020304" pitchFamily="18" charset="0"/>
              </a:rPr>
              <a:t>Use reputable antivirus programs and keep them updated to detect and remove viruses.</a:t>
            </a:r>
          </a:p>
          <a:p>
            <a:r>
              <a:rPr lang="en-GB" sz="2800" b="1" dirty="0">
                <a:latin typeface="Times New Roman" panose="02020603050405020304" pitchFamily="18" charset="0"/>
                <a:ea typeface="Calibri" panose="020F0502020204030204" pitchFamily="34" charset="0"/>
                <a:cs typeface="Times New Roman" panose="02020603050405020304" pitchFamily="18" charset="0"/>
              </a:rPr>
              <a:t>Keep software updated: </a:t>
            </a:r>
            <a:r>
              <a:rPr lang="en-GB" sz="2800" dirty="0">
                <a:latin typeface="Times New Roman" panose="02020603050405020304" pitchFamily="18" charset="0"/>
                <a:ea typeface="Calibri" panose="020F0502020204030204" pitchFamily="34" charset="0"/>
                <a:cs typeface="Times New Roman" panose="02020603050405020304" pitchFamily="18" charset="0"/>
              </a:rPr>
              <a:t>Regularly update your operating system, applications, and security software to patch vulnerabilities.</a:t>
            </a:r>
          </a:p>
          <a:p>
            <a:r>
              <a:rPr lang="en-GB" sz="2800" b="1" dirty="0">
                <a:latin typeface="Times New Roman" panose="02020603050405020304" pitchFamily="18" charset="0"/>
                <a:ea typeface="Calibri" panose="020F0502020204030204" pitchFamily="34" charset="0"/>
                <a:cs typeface="Times New Roman" panose="02020603050405020304" pitchFamily="18" charset="0"/>
              </a:rPr>
              <a:t>Enable firewalls: </a:t>
            </a:r>
            <a:r>
              <a:rPr lang="en-GB" sz="2800" dirty="0">
                <a:latin typeface="Times New Roman" panose="02020603050405020304" pitchFamily="18" charset="0"/>
                <a:ea typeface="Calibri" panose="020F0502020204030204" pitchFamily="34" charset="0"/>
                <a:cs typeface="Times New Roman" panose="02020603050405020304" pitchFamily="18" charset="0"/>
              </a:rPr>
              <a:t>Use a firewall to block unauthorized access and potential threats from external sources.</a:t>
            </a:r>
          </a:p>
          <a:p>
            <a:r>
              <a:rPr lang="en-GB" sz="2800" b="1" dirty="0">
                <a:latin typeface="Times New Roman" panose="02020603050405020304" pitchFamily="18" charset="0"/>
                <a:ea typeface="Calibri" panose="020F0502020204030204" pitchFamily="34" charset="0"/>
                <a:cs typeface="Times New Roman" panose="02020603050405020304" pitchFamily="18" charset="0"/>
              </a:rPr>
              <a:t>Avoid suspicious emails and links: </a:t>
            </a:r>
            <a:r>
              <a:rPr lang="en-GB" sz="2800" dirty="0">
                <a:latin typeface="Times New Roman" panose="02020603050405020304" pitchFamily="18" charset="0"/>
                <a:ea typeface="Calibri" panose="020F0502020204030204" pitchFamily="34" charset="0"/>
                <a:cs typeface="Times New Roman" panose="02020603050405020304" pitchFamily="18" charset="0"/>
              </a:rPr>
              <a:t>Do not open attachments or click links from unknown or untrusted sources.</a:t>
            </a:r>
          </a:p>
        </p:txBody>
      </p:sp>
    </p:spTree>
    <p:extLst>
      <p:ext uri="{BB962C8B-B14F-4D97-AF65-F5344CB8AC3E}">
        <p14:creationId xmlns:p14="http://schemas.microsoft.com/office/powerpoint/2010/main" val="26158602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49AE57-4431-41E1-B0F5-DB18B46994DD}"/>
              </a:ext>
            </a:extLst>
          </p:cNvPr>
          <p:cNvSpPr txBox="1"/>
          <p:nvPr/>
        </p:nvSpPr>
        <p:spPr>
          <a:xfrm>
            <a:off x="140043" y="130909"/>
            <a:ext cx="11911914" cy="4832092"/>
          </a:xfrm>
          <a:prstGeom prst="rect">
            <a:avLst/>
          </a:prstGeom>
          <a:noFill/>
        </p:spPr>
        <p:txBody>
          <a:bodyPr wrap="square" rtlCol="0">
            <a:spAutoFit/>
          </a:bodyPr>
          <a:lstStyle/>
          <a:p>
            <a:r>
              <a:rPr lang="en-GB" sz="2800" b="1" dirty="0">
                <a:latin typeface="Times New Roman" panose="02020603050405020304" pitchFamily="18" charset="0"/>
                <a:ea typeface="Calibri" panose="020F0502020204030204" pitchFamily="34" charset="0"/>
                <a:cs typeface="Times New Roman" panose="02020603050405020304" pitchFamily="18" charset="0"/>
              </a:rPr>
              <a:t>Download from trusted sources</a:t>
            </a:r>
            <a:r>
              <a:rPr lang="en-GB" sz="2800" dirty="0">
                <a:latin typeface="Times New Roman" panose="02020603050405020304" pitchFamily="18" charset="0"/>
                <a:ea typeface="Calibri" panose="020F0502020204030204" pitchFamily="34" charset="0"/>
                <a:cs typeface="Times New Roman" panose="02020603050405020304" pitchFamily="18" charset="0"/>
              </a:rPr>
              <a:t>: Obtain software and files from reputable websites and avoid pirated or unverified sources.</a:t>
            </a:r>
          </a:p>
          <a:p>
            <a:endParaRPr lang="en-GB" sz="2800" dirty="0">
              <a:latin typeface="Times New Roman" panose="02020603050405020304" pitchFamily="18" charset="0"/>
              <a:ea typeface="Calibri" panose="020F0502020204030204" pitchFamily="34" charset="0"/>
              <a:cs typeface="Times New Roman" panose="02020603050405020304" pitchFamily="18" charset="0"/>
            </a:endParaRPr>
          </a:p>
          <a:p>
            <a:r>
              <a:rPr lang="en-GB" sz="2800" b="1" dirty="0">
                <a:latin typeface="Times New Roman" panose="02020603050405020304" pitchFamily="18" charset="0"/>
                <a:ea typeface="Calibri" panose="020F0502020204030204" pitchFamily="34" charset="0"/>
                <a:cs typeface="Times New Roman" panose="02020603050405020304" pitchFamily="18" charset="0"/>
              </a:rPr>
              <a:t>Use strong, unique passwords</a:t>
            </a:r>
            <a:r>
              <a:rPr lang="en-GB" sz="2800" dirty="0">
                <a:latin typeface="Times New Roman" panose="02020603050405020304" pitchFamily="18" charset="0"/>
                <a:ea typeface="Calibri" panose="020F0502020204030204" pitchFamily="34" charset="0"/>
                <a:cs typeface="Times New Roman" panose="02020603050405020304" pitchFamily="18" charset="0"/>
              </a:rPr>
              <a:t>: Employ complex passwords and change them regularly to protect against unauthorized access. </a:t>
            </a:r>
          </a:p>
          <a:p>
            <a:endParaRPr lang="en-GB" sz="2800" dirty="0">
              <a:latin typeface="Times New Roman" panose="02020603050405020304" pitchFamily="18" charset="0"/>
              <a:ea typeface="Calibri" panose="020F0502020204030204" pitchFamily="34" charset="0"/>
              <a:cs typeface="Times New Roman" panose="02020603050405020304" pitchFamily="18" charset="0"/>
            </a:endParaRPr>
          </a:p>
          <a:p>
            <a:r>
              <a:rPr lang="en-GB" sz="2800" b="1" dirty="0">
                <a:latin typeface="Times New Roman" panose="02020603050405020304" pitchFamily="18" charset="0"/>
                <a:ea typeface="Calibri" panose="020F0502020204030204" pitchFamily="34" charset="0"/>
                <a:cs typeface="Times New Roman" panose="02020603050405020304" pitchFamily="18" charset="0"/>
              </a:rPr>
              <a:t>Be cautious with removable media:</a:t>
            </a:r>
            <a:r>
              <a:rPr lang="en-GB" sz="2800" dirty="0">
                <a:latin typeface="Times New Roman" panose="02020603050405020304" pitchFamily="18" charset="0"/>
                <a:ea typeface="Calibri" panose="020F0502020204030204" pitchFamily="34" charset="0"/>
                <a:cs typeface="Times New Roman" panose="02020603050405020304" pitchFamily="18" charset="0"/>
              </a:rPr>
              <a:t> Scan USB drives and other removable media for viruses before opening files.</a:t>
            </a:r>
          </a:p>
          <a:p>
            <a:endParaRPr lang="en-GB" sz="2800" dirty="0">
              <a:latin typeface="Times New Roman" panose="02020603050405020304" pitchFamily="18" charset="0"/>
              <a:ea typeface="Calibri" panose="020F0502020204030204" pitchFamily="34" charset="0"/>
              <a:cs typeface="Times New Roman" panose="02020603050405020304" pitchFamily="18" charset="0"/>
            </a:endParaRPr>
          </a:p>
          <a:p>
            <a:r>
              <a:rPr lang="en-GB" sz="2800" b="1" dirty="0">
                <a:latin typeface="Times New Roman" panose="02020603050405020304" pitchFamily="18" charset="0"/>
                <a:ea typeface="Calibri" panose="020F0502020204030204" pitchFamily="34" charset="0"/>
                <a:cs typeface="Times New Roman" panose="02020603050405020304" pitchFamily="18" charset="0"/>
              </a:rPr>
              <a:t>Practice safe browsing: </a:t>
            </a:r>
            <a:r>
              <a:rPr lang="en-GB" sz="2800" dirty="0">
                <a:latin typeface="Times New Roman" panose="02020603050405020304" pitchFamily="18" charset="0"/>
                <a:ea typeface="Calibri" panose="020F0502020204030204" pitchFamily="34" charset="0"/>
                <a:cs typeface="Times New Roman" panose="02020603050405020304" pitchFamily="18" charset="0"/>
              </a:rPr>
              <a:t>Avoid visiting dubious websites and use browser security extensions to enhance protection.</a:t>
            </a:r>
          </a:p>
        </p:txBody>
      </p:sp>
    </p:spTree>
    <p:extLst>
      <p:ext uri="{BB962C8B-B14F-4D97-AF65-F5344CB8AC3E}">
        <p14:creationId xmlns:p14="http://schemas.microsoft.com/office/powerpoint/2010/main" val="2340217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5B8BA1-5818-48DE-8536-6984CE00218F}"/>
              </a:ext>
            </a:extLst>
          </p:cNvPr>
          <p:cNvSpPr>
            <a:spLocks noChangeArrowheads="1"/>
          </p:cNvSpPr>
          <p:nvPr/>
        </p:nvSpPr>
        <p:spPr bwMode="auto">
          <a:xfrm>
            <a:off x="432487" y="94961"/>
            <a:ext cx="11500021"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sp>
        <p:nvSpPr>
          <p:cNvPr id="2" name="TextBox 1">
            <a:extLst>
              <a:ext uri="{FF2B5EF4-FFF2-40B4-BE49-F238E27FC236}">
                <a16:creationId xmlns:a16="http://schemas.microsoft.com/office/drawing/2014/main" id="{D1DDCB8B-3C47-4B13-8BCF-624A185BDAFB}"/>
              </a:ext>
            </a:extLst>
          </p:cNvPr>
          <p:cNvSpPr txBox="1"/>
          <p:nvPr/>
        </p:nvSpPr>
        <p:spPr>
          <a:xfrm>
            <a:off x="0" y="94961"/>
            <a:ext cx="11932508" cy="6340197"/>
          </a:xfrm>
          <a:prstGeom prst="rect">
            <a:avLst/>
          </a:prstGeom>
          <a:noFill/>
        </p:spPr>
        <p:txBody>
          <a:bodyPr wrap="square" rtlCol="0">
            <a:spAutoFit/>
          </a:bodyPr>
          <a:lstStyle/>
          <a:p>
            <a:r>
              <a:rPr lang="en-GB" sz="2800" b="1" dirty="0">
                <a:solidFill>
                  <a:srgbClr val="FF0000"/>
                </a:solidFill>
              </a:rPr>
              <a:t>Preventive maintenance from dust:</a:t>
            </a:r>
          </a:p>
          <a:p>
            <a:r>
              <a:rPr lang="en-GB" sz="2700" dirty="0">
                <a:latin typeface="Times New Roman" panose="02020603050405020304" pitchFamily="18" charset="0"/>
                <a:cs typeface="Times New Roman" panose="02020603050405020304" pitchFamily="18" charset="0"/>
              </a:rPr>
              <a:t>Preventive maintenance to protect a computer from dust involves regular cleaning and protective measures to avoid dust </a:t>
            </a:r>
            <a:r>
              <a:rPr lang="en-GB" sz="2700" dirty="0" err="1">
                <a:latin typeface="Times New Roman" panose="02020603050405020304" pitchFamily="18" charset="0"/>
                <a:cs typeface="Times New Roman" panose="02020603050405020304" pitchFamily="18" charset="0"/>
              </a:rPr>
              <a:t>buildup</a:t>
            </a:r>
            <a:r>
              <a:rPr lang="en-GB" sz="2700" dirty="0">
                <a:latin typeface="Times New Roman" panose="02020603050405020304" pitchFamily="18" charset="0"/>
                <a:cs typeface="Times New Roman" panose="02020603050405020304" pitchFamily="18" charset="0"/>
              </a:rPr>
              <a:t>, which can cause overheating and component damage. Here's what you can do:</a:t>
            </a:r>
            <a:endParaRPr lang="en-GB" sz="2700" b="1" dirty="0">
              <a:solidFill>
                <a:srgbClr val="FF0000"/>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GB" sz="2700" dirty="0">
                <a:latin typeface="Times New Roman" panose="02020603050405020304" pitchFamily="18" charset="0"/>
                <a:cs typeface="Times New Roman" panose="02020603050405020304" pitchFamily="18" charset="0"/>
              </a:rPr>
              <a:t>Regularly clean external and internal components.</a:t>
            </a:r>
          </a:p>
          <a:p>
            <a:pPr>
              <a:buFont typeface="Arial" panose="020B0604020202020204" pitchFamily="34" charset="0"/>
              <a:buChar char="•"/>
            </a:pPr>
            <a:r>
              <a:rPr lang="en-GB" sz="2700" dirty="0">
                <a:latin typeface="Times New Roman" panose="02020603050405020304" pitchFamily="18" charset="0"/>
                <a:cs typeface="Times New Roman" panose="02020603050405020304" pitchFamily="18" charset="0"/>
              </a:rPr>
              <a:t>Use compressed air to remove dust from internal parts like the CPU, GPU, and fans.</a:t>
            </a:r>
          </a:p>
          <a:p>
            <a:pPr>
              <a:buFont typeface="Arial" panose="020B0604020202020204" pitchFamily="34" charset="0"/>
              <a:buChar char="•"/>
            </a:pPr>
            <a:r>
              <a:rPr lang="en-GB" sz="2700" dirty="0">
                <a:latin typeface="Times New Roman" panose="02020603050405020304" pitchFamily="18" charset="0"/>
                <a:cs typeface="Times New Roman" panose="02020603050405020304" pitchFamily="18" charset="0"/>
              </a:rPr>
              <a:t>Clean fans and vents to maintain proper airflow.</a:t>
            </a:r>
          </a:p>
          <a:p>
            <a:pPr>
              <a:buFont typeface="Arial" panose="020B0604020202020204" pitchFamily="34" charset="0"/>
              <a:buChar char="•"/>
            </a:pPr>
            <a:r>
              <a:rPr lang="en-GB" sz="2700" dirty="0">
                <a:latin typeface="Times New Roman" panose="02020603050405020304" pitchFamily="18" charset="0"/>
                <a:cs typeface="Times New Roman" panose="02020603050405020304" pitchFamily="18" charset="0"/>
              </a:rPr>
              <a:t>Clean keyboard and mouse with compressed air or a soft brush.</a:t>
            </a:r>
          </a:p>
          <a:p>
            <a:pPr>
              <a:buFont typeface="Arial" panose="020B0604020202020204" pitchFamily="34" charset="0"/>
              <a:buChar char="•"/>
            </a:pPr>
            <a:r>
              <a:rPr lang="en-GB" sz="2700" dirty="0">
                <a:latin typeface="Times New Roman" panose="02020603050405020304" pitchFamily="18" charset="0"/>
                <a:cs typeface="Times New Roman" panose="02020603050405020304" pitchFamily="18" charset="0"/>
              </a:rPr>
              <a:t>Install dust filters on air intake vents and clean or replace them regularly.</a:t>
            </a:r>
          </a:p>
          <a:p>
            <a:pPr>
              <a:buFont typeface="Arial" panose="020B0604020202020204" pitchFamily="34" charset="0"/>
              <a:buChar char="•"/>
            </a:pPr>
            <a:r>
              <a:rPr lang="en-GB" sz="2700" dirty="0">
                <a:latin typeface="Times New Roman" panose="02020603050405020304" pitchFamily="18" charset="0"/>
                <a:cs typeface="Times New Roman" panose="02020603050405020304" pitchFamily="18" charset="0"/>
              </a:rPr>
              <a:t>Place the computer in a well-ventilated area, elevated from the ground.</a:t>
            </a:r>
          </a:p>
          <a:p>
            <a:pPr>
              <a:buFont typeface="Arial" panose="020B0604020202020204" pitchFamily="34" charset="0"/>
              <a:buChar char="•"/>
            </a:pPr>
            <a:r>
              <a:rPr lang="en-GB" sz="2700" dirty="0">
                <a:latin typeface="Times New Roman" panose="02020603050405020304" pitchFamily="18" charset="0"/>
                <a:cs typeface="Times New Roman" panose="02020603050405020304" pitchFamily="18" charset="0"/>
              </a:rPr>
              <a:t>Keep the computer away from dust sources like carpets or open windows.</a:t>
            </a:r>
          </a:p>
          <a:p>
            <a:pPr>
              <a:buFont typeface="Arial" panose="020B0604020202020204" pitchFamily="34" charset="0"/>
              <a:buChar char="•"/>
            </a:pPr>
            <a:r>
              <a:rPr lang="en-GB" sz="2700" dirty="0">
                <a:latin typeface="Times New Roman" panose="02020603050405020304" pitchFamily="18" charset="0"/>
                <a:cs typeface="Times New Roman" panose="02020603050405020304" pitchFamily="18" charset="0"/>
              </a:rPr>
              <a:t>Use dust covers for the computer and peripherals when not in use.</a:t>
            </a:r>
          </a:p>
          <a:p>
            <a:r>
              <a:rPr lang="en-GB" sz="2700" dirty="0">
                <a:latin typeface="Times New Roman" panose="02020603050405020304" pitchFamily="18" charset="0"/>
                <a:cs typeface="Times New Roman" panose="02020603050405020304" pitchFamily="18" charset="0"/>
              </a:rPr>
              <a:t>These actions help keep your computer dust-free and improve its performance and longevity.</a:t>
            </a:r>
          </a:p>
          <a:p>
            <a:r>
              <a:rPr lang="en-GB" sz="2700" b="1" dirty="0">
                <a:solidFill>
                  <a:srgbClr val="FF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866544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5B8BA1-5818-48DE-8536-6984CE00218F}"/>
              </a:ext>
            </a:extLst>
          </p:cNvPr>
          <p:cNvSpPr>
            <a:spLocks noChangeArrowheads="1"/>
          </p:cNvSpPr>
          <p:nvPr/>
        </p:nvSpPr>
        <p:spPr bwMode="auto">
          <a:xfrm>
            <a:off x="432487" y="94961"/>
            <a:ext cx="11500021"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sp>
        <p:nvSpPr>
          <p:cNvPr id="2" name="TextBox 1">
            <a:extLst>
              <a:ext uri="{FF2B5EF4-FFF2-40B4-BE49-F238E27FC236}">
                <a16:creationId xmlns:a16="http://schemas.microsoft.com/office/drawing/2014/main" id="{D1DDCB8B-3C47-4B13-8BCF-624A185BDAFB}"/>
              </a:ext>
            </a:extLst>
          </p:cNvPr>
          <p:cNvSpPr txBox="1"/>
          <p:nvPr/>
        </p:nvSpPr>
        <p:spPr>
          <a:xfrm>
            <a:off x="0" y="94961"/>
            <a:ext cx="11932508" cy="6540252"/>
          </a:xfrm>
          <a:prstGeom prst="rect">
            <a:avLst/>
          </a:prstGeom>
          <a:noFill/>
        </p:spPr>
        <p:txBody>
          <a:bodyPr wrap="square" rtlCol="0">
            <a:spAutoFit/>
          </a:bodyPr>
          <a:lstStyle/>
          <a:p>
            <a:r>
              <a:rPr lang="en-GB" sz="2700" b="1" dirty="0">
                <a:solidFill>
                  <a:srgbClr val="FF0000"/>
                </a:solidFill>
              </a:rPr>
              <a:t> </a:t>
            </a:r>
            <a:r>
              <a:rPr lang="en-GB" sz="2800" b="1" dirty="0">
                <a:solidFill>
                  <a:srgbClr val="FF0000"/>
                </a:solidFill>
                <a:latin typeface="Times New Roman" panose="02020603050405020304" pitchFamily="18" charset="0"/>
                <a:cs typeface="Times New Roman" panose="02020603050405020304" pitchFamily="18" charset="0"/>
              </a:rPr>
              <a:t>Power source in computer:</a:t>
            </a:r>
          </a:p>
          <a:p>
            <a:r>
              <a:rPr lang="en-GB" sz="2800" dirty="0">
                <a:latin typeface="Times New Roman" panose="02020603050405020304" pitchFamily="18" charset="0"/>
                <a:cs typeface="Times New Roman" panose="02020603050405020304" pitchFamily="18" charset="0"/>
              </a:rPr>
              <a:t>The </a:t>
            </a:r>
            <a:r>
              <a:rPr lang="en-GB" sz="2800" b="1" dirty="0">
                <a:latin typeface="Times New Roman" panose="02020603050405020304" pitchFamily="18" charset="0"/>
                <a:cs typeface="Times New Roman" panose="02020603050405020304" pitchFamily="18" charset="0"/>
              </a:rPr>
              <a:t>power source</a:t>
            </a:r>
            <a:r>
              <a:rPr lang="en-GB" sz="2800" dirty="0">
                <a:latin typeface="Times New Roman" panose="02020603050405020304" pitchFamily="18" charset="0"/>
                <a:cs typeface="Times New Roman" panose="02020603050405020304" pitchFamily="18" charset="0"/>
              </a:rPr>
              <a:t> for a computer is typically an external electrical supply connected to the computer through a power supply unit (PSU). The PSU converts alternating current (AC) from the mains into low-voltage direct current (DC) that the internal components of the computer use. In laptops, the battery serves as a power source when not connected to a direct power outlet. Stable and reliable power is essential for a computer's performance and longevity.</a:t>
            </a:r>
          </a:p>
          <a:p>
            <a:endParaRPr lang="en-GB" sz="2800" dirty="0">
              <a:latin typeface="Times New Roman" panose="02020603050405020304" pitchFamily="18" charset="0"/>
              <a:cs typeface="Times New Roman" panose="02020603050405020304" pitchFamily="18" charset="0"/>
            </a:endParaRPr>
          </a:p>
          <a:p>
            <a:r>
              <a:rPr lang="en-GB" sz="2800" b="1" dirty="0">
                <a:solidFill>
                  <a:srgbClr val="FF0000"/>
                </a:solidFill>
              </a:rPr>
              <a:t>Power protection </a:t>
            </a:r>
          </a:p>
          <a:p>
            <a:r>
              <a:rPr lang="en-GB" sz="2800" dirty="0"/>
              <a:t>Power protection in computers is crucial to safeguard the system from electrical disturbances that can damage hardware, corrupt data, or cause sudden shutdowns. Electrical problems such as power surges, outages, spikes, and fluctuations can affect a computer's sensitive components, making power protection devices essential for ensuring the system’s longevity and reliability.</a:t>
            </a:r>
            <a:endParaRPr lang="en-GB" sz="2800" dirty="0">
              <a:latin typeface="Times New Roman" panose="02020603050405020304" pitchFamily="18" charset="0"/>
              <a:cs typeface="Times New Roman" panose="02020603050405020304" pitchFamily="18" charset="0"/>
            </a:endParaRPr>
          </a:p>
          <a:p>
            <a:endParaRPr lang="en-GB" sz="27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0242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5B8BA1-5818-48DE-8536-6984CE00218F}"/>
              </a:ext>
            </a:extLst>
          </p:cNvPr>
          <p:cNvSpPr>
            <a:spLocks noChangeArrowheads="1"/>
          </p:cNvSpPr>
          <p:nvPr/>
        </p:nvSpPr>
        <p:spPr bwMode="auto">
          <a:xfrm>
            <a:off x="432487" y="94961"/>
            <a:ext cx="11500021"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sp>
        <p:nvSpPr>
          <p:cNvPr id="2" name="TextBox 1">
            <a:extLst>
              <a:ext uri="{FF2B5EF4-FFF2-40B4-BE49-F238E27FC236}">
                <a16:creationId xmlns:a16="http://schemas.microsoft.com/office/drawing/2014/main" id="{D1DDCB8B-3C47-4B13-8BCF-624A185BDAFB}"/>
              </a:ext>
            </a:extLst>
          </p:cNvPr>
          <p:cNvSpPr txBox="1"/>
          <p:nvPr/>
        </p:nvSpPr>
        <p:spPr>
          <a:xfrm>
            <a:off x="0" y="94961"/>
            <a:ext cx="11932508" cy="6540252"/>
          </a:xfrm>
          <a:prstGeom prst="rect">
            <a:avLst/>
          </a:prstGeom>
          <a:noFill/>
        </p:spPr>
        <p:txBody>
          <a:bodyPr wrap="square" rtlCol="0">
            <a:spAutoFit/>
          </a:bodyPr>
          <a:lstStyle/>
          <a:p>
            <a:r>
              <a:rPr lang="en-GB" sz="2800" b="1" dirty="0">
                <a:solidFill>
                  <a:srgbClr val="FF0000"/>
                </a:solidFill>
              </a:rPr>
              <a:t>Power protection devices: </a:t>
            </a:r>
          </a:p>
          <a:p>
            <a:pPr>
              <a:buFont typeface="+mj-lt"/>
              <a:buAutoNum type="arabicPeriod"/>
            </a:pPr>
            <a:r>
              <a:rPr lang="en-GB" sz="2800" b="1" dirty="0"/>
              <a:t>Surge Protectors</a:t>
            </a:r>
            <a:r>
              <a:rPr lang="en-GB" sz="2800" dirty="0"/>
              <a:t>: These devices shield the computer from power surges, which occur when there is a sudden spike in voltage. A surge can happen during lightning strikes or issues in the power grid. Surge protectors divert the extra voltage away from the computer, preventing damage to internal components like the motherboard, CPU, and hard drive.</a:t>
            </a:r>
          </a:p>
          <a:p>
            <a:r>
              <a:rPr lang="en-GB" sz="2800" b="1" dirty="0"/>
              <a:t>How It Works</a:t>
            </a:r>
            <a:r>
              <a:rPr lang="en-GB" sz="2800" dirty="0"/>
              <a:t>: It contains components like metal oxide varistors (MOVs) that absorb and redirect excess voltage away from the connected devices.</a:t>
            </a:r>
          </a:p>
          <a:p>
            <a:endParaRPr lang="en-GB" sz="2800" dirty="0"/>
          </a:p>
          <a:p>
            <a:r>
              <a:rPr lang="en-GB" sz="2800" dirty="0"/>
              <a:t> </a:t>
            </a:r>
            <a:r>
              <a:rPr lang="en-GB" sz="2800" b="1" dirty="0"/>
              <a:t>2.Uninterruptible Power Supply (UPS)</a:t>
            </a:r>
            <a:r>
              <a:rPr lang="en-GB" sz="2800" dirty="0"/>
              <a:t>: A UPS is a backup power device that provides temporary power to a computer in the event of a power outage. It allows users to save their work and shut down the system safely, preventing data loss. Additionally, a UPS can protect against voltage fluctuations and momentary dips in power, ensuring a stable power supply.</a:t>
            </a:r>
          </a:p>
          <a:p>
            <a:endParaRPr lang="en-GB" sz="27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1897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5B8BA1-5818-48DE-8536-6984CE00218F}"/>
              </a:ext>
            </a:extLst>
          </p:cNvPr>
          <p:cNvSpPr>
            <a:spLocks noChangeArrowheads="1"/>
          </p:cNvSpPr>
          <p:nvPr/>
        </p:nvSpPr>
        <p:spPr bwMode="auto">
          <a:xfrm>
            <a:off x="432487" y="94961"/>
            <a:ext cx="11500021"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id="{F0B93736-AA61-483E-BD1B-39ABBD285D97}"/>
              </a:ext>
            </a:extLst>
          </p:cNvPr>
          <p:cNvSpPr txBox="1"/>
          <p:nvPr/>
        </p:nvSpPr>
        <p:spPr>
          <a:xfrm>
            <a:off x="0" y="94961"/>
            <a:ext cx="11932508" cy="4832092"/>
          </a:xfrm>
          <a:prstGeom prst="rect">
            <a:avLst/>
          </a:prstGeom>
          <a:noFill/>
        </p:spPr>
        <p:txBody>
          <a:bodyPr wrap="square" rtlCol="0">
            <a:spAutoFit/>
          </a:bodyPr>
          <a:lstStyle/>
          <a:p>
            <a:r>
              <a:rPr lang="en-GB" sz="2800" b="1" dirty="0"/>
              <a:t>How It Works</a:t>
            </a:r>
            <a:r>
              <a:rPr lang="en-GB" sz="2800" dirty="0"/>
              <a:t>: A UPS contains a battery that kicks in when the main power supply fails. It also often includes surge protection and voltage regulation functions to protect against power fluctuations and surges.</a:t>
            </a:r>
          </a:p>
          <a:p>
            <a:endParaRPr lang="en-GB" sz="2800" dirty="0"/>
          </a:p>
          <a:p>
            <a:r>
              <a:rPr lang="en-GB" sz="2800" b="1" dirty="0">
                <a:latin typeface="Times New Roman" panose="02020603050405020304" pitchFamily="18" charset="0"/>
                <a:cs typeface="Times New Roman" panose="02020603050405020304" pitchFamily="18" charset="0"/>
              </a:rPr>
              <a:t>3.Voltage Regulators</a:t>
            </a:r>
            <a:r>
              <a:rPr lang="en-GB" sz="2800" dirty="0">
                <a:latin typeface="Times New Roman" panose="02020603050405020304" pitchFamily="18" charset="0"/>
                <a:cs typeface="Times New Roman" panose="02020603050405020304" pitchFamily="18" charset="0"/>
              </a:rPr>
              <a:t>: Voltage fluctuations, such as under-voltage (brownouts) and over-voltage, can harm the computer’s components or cause instability. A voltage regulator ensures the computer receives consistent voltage, correcting the power supply when it deviates from safe levels.</a:t>
            </a:r>
          </a:p>
          <a:p>
            <a:endParaRPr lang="en-GB" sz="2800" dirty="0">
              <a:latin typeface="Times New Roman" panose="02020603050405020304" pitchFamily="18" charset="0"/>
              <a:cs typeface="Times New Roman" panose="02020603050405020304" pitchFamily="18" charset="0"/>
            </a:endParaRPr>
          </a:p>
          <a:p>
            <a:r>
              <a:rPr lang="en-GB" sz="2800" b="1" dirty="0"/>
              <a:t>How It Works</a:t>
            </a:r>
            <a:r>
              <a:rPr lang="en-GB" sz="2800" dirty="0"/>
              <a:t>: It monitors the incoming voltage and adjusts it to the required level, either by boosting low voltage or reducing high voltage. </a:t>
            </a:r>
          </a:p>
        </p:txBody>
      </p:sp>
    </p:spTree>
    <p:extLst>
      <p:ext uri="{BB962C8B-B14F-4D97-AF65-F5344CB8AC3E}">
        <p14:creationId xmlns:p14="http://schemas.microsoft.com/office/powerpoint/2010/main" val="2889850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5B8BA1-5818-48DE-8536-6984CE00218F}"/>
              </a:ext>
            </a:extLst>
          </p:cNvPr>
          <p:cNvSpPr>
            <a:spLocks noChangeArrowheads="1"/>
          </p:cNvSpPr>
          <p:nvPr/>
        </p:nvSpPr>
        <p:spPr bwMode="auto">
          <a:xfrm>
            <a:off x="432487" y="94961"/>
            <a:ext cx="11500021"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sp>
        <p:nvSpPr>
          <p:cNvPr id="2" name="TextBox 1">
            <a:extLst>
              <a:ext uri="{FF2B5EF4-FFF2-40B4-BE49-F238E27FC236}">
                <a16:creationId xmlns:a16="http://schemas.microsoft.com/office/drawing/2014/main" id="{D1DDCB8B-3C47-4B13-8BCF-624A185BDAFB}"/>
              </a:ext>
            </a:extLst>
          </p:cNvPr>
          <p:cNvSpPr txBox="1"/>
          <p:nvPr/>
        </p:nvSpPr>
        <p:spPr>
          <a:xfrm>
            <a:off x="0" y="94961"/>
            <a:ext cx="11932508" cy="5247590"/>
          </a:xfrm>
          <a:prstGeom prst="rect">
            <a:avLst/>
          </a:prstGeom>
          <a:noFill/>
        </p:spPr>
        <p:txBody>
          <a:bodyPr wrap="square" rtlCol="0">
            <a:spAutoFit/>
          </a:bodyPr>
          <a:lstStyle/>
          <a:p>
            <a:r>
              <a:rPr lang="en-GB" sz="2800" b="1" dirty="0">
                <a:latin typeface="Times New Roman" panose="02020603050405020304" pitchFamily="18" charset="0"/>
                <a:cs typeface="Times New Roman" panose="02020603050405020304" pitchFamily="18" charset="0"/>
              </a:rPr>
              <a:t>4.Power Conditioners</a:t>
            </a:r>
            <a:r>
              <a:rPr lang="en-GB" sz="2800" dirty="0">
                <a:latin typeface="Times New Roman" panose="02020603050405020304" pitchFamily="18" charset="0"/>
                <a:cs typeface="Times New Roman" panose="02020603050405020304" pitchFamily="18" charset="0"/>
              </a:rPr>
              <a:t>: These devices clean the power by filtering out noise, spikes, and electrical interference that can affect the computer’s performance. Power conditioners ensure that the power entering the computer is stable and free of disturbances.</a:t>
            </a:r>
          </a:p>
          <a:p>
            <a:r>
              <a:rPr lang="en-GB" sz="2800" b="1" dirty="0"/>
              <a:t>How It Works</a:t>
            </a:r>
            <a:r>
              <a:rPr lang="en-GB" sz="2800" dirty="0"/>
              <a:t>: It uses filters and other components to remove unwanted electrical noise and smooth out the power signal. This ensures that the power delivered to the computer is clean and stable.</a:t>
            </a:r>
            <a:endParaRPr lang="en-GB" sz="2800" dirty="0">
              <a:latin typeface="Times New Roman" panose="02020603050405020304" pitchFamily="18" charset="0"/>
              <a:cs typeface="Times New Roman" panose="02020603050405020304" pitchFamily="18" charset="0"/>
            </a:endParaRPr>
          </a:p>
          <a:p>
            <a:endParaRPr lang="en-GB" sz="2800" dirty="0">
              <a:latin typeface="Times New Roman" panose="02020603050405020304" pitchFamily="18" charset="0"/>
              <a:cs typeface="Times New Roman" panose="02020603050405020304" pitchFamily="18" charset="0"/>
            </a:endParaRPr>
          </a:p>
          <a:p>
            <a:r>
              <a:rPr lang="en-GB" sz="2800" dirty="0">
                <a:latin typeface="Times New Roman" panose="02020603050405020304" pitchFamily="18" charset="0"/>
                <a:cs typeface="Times New Roman" panose="02020603050405020304" pitchFamily="18" charset="0"/>
              </a:rPr>
              <a:t>By using these power protection solutions, computers are safeguarded against electrical risks, ensuring smoother operation, protecting valuable data, and prolonging the life of hardware components.</a:t>
            </a:r>
          </a:p>
          <a:p>
            <a:endParaRPr lang="en-GB" sz="27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34133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676</TotalTime>
  <Words>5551</Words>
  <Application>Microsoft Office PowerPoint</Application>
  <PresentationFormat>Widescreen</PresentationFormat>
  <Paragraphs>373</Paragraphs>
  <Slides>45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45</vt:i4>
      </vt:variant>
    </vt:vector>
  </HeadingPairs>
  <TitlesOfParts>
    <vt:vector size="52" baseType="lpstr">
      <vt:lpstr>Arial</vt:lpstr>
      <vt:lpstr>Arial Black</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Manpritpangeni</dc:creator>
  <cp:lastModifiedBy>Manpritpangeni</cp:lastModifiedBy>
  <cp:revision>82</cp:revision>
  <dcterms:created xsi:type="dcterms:W3CDTF">2024-09-05T11:26:49Z</dcterms:created>
  <dcterms:modified xsi:type="dcterms:W3CDTF">2024-11-13T03:10:56Z</dcterms:modified>
</cp:coreProperties>
</file>