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5A1C8-83EA-4CAA-985A-4C4F28E5AD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29EF6D3-CB9D-4060-964F-0250CB39B1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6E5A48-2A6F-4859-BF43-B421D364A9DE}"/>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5" name="Footer Placeholder 4">
            <a:extLst>
              <a:ext uri="{FF2B5EF4-FFF2-40B4-BE49-F238E27FC236}">
                <a16:creationId xmlns:a16="http://schemas.microsoft.com/office/drawing/2014/main" id="{AED655E7-B6EB-4E7E-A782-127F2761ED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ECE53E-E366-4574-B27E-31457FE58205}"/>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1626880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ACB98-8F05-433E-AA4B-C653D0D98F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A04FEA-D53A-4418-83DC-6F9C5921DD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B32515-8689-4126-BC6C-7DA3487C98F1}"/>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5" name="Footer Placeholder 4">
            <a:extLst>
              <a:ext uri="{FF2B5EF4-FFF2-40B4-BE49-F238E27FC236}">
                <a16:creationId xmlns:a16="http://schemas.microsoft.com/office/drawing/2014/main" id="{75661B2E-E743-4D3C-ABDA-4D22ADE102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D4FFB0-3E16-4EFC-B371-3B568676B180}"/>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2313366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96067D-F19A-4C7C-AB48-5E97D9A3A6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117BA5-8326-4FDD-9EBD-33092F9A2A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CC3D66-76CE-436F-B7E6-67DFF482B2AE}"/>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5" name="Footer Placeholder 4">
            <a:extLst>
              <a:ext uri="{FF2B5EF4-FFF2-40B4-BE49-F238E27FC236}">
                <a16:creationId xmlns:a16="http://schemas.microsoft.com/office/drawing/2014/main" id="{E9A19560-8FBC-4CEC-A205-17EBE723AB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534A08-E519-4AC8-B603-DBABE9DE394C}"/>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3548471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E6044-6193-486F-A1ED-4D0578399A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EAB938-B8C4-49E3-B34C-4CCDCAEB08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E4B331-196C-480E-BC2D-26099513616B}"/>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5" name="Footer Placeholder 4">
            <a:extLst>
              <a:ext uri="{FF2B5EF4-FFF2-40B4-BE49-F238E27FC236}">
                <a16:creationId xmlns:a16="http://schemas.microsoft.com/office/drawing/2014/main" id="{AD977FEE-F68C-4443-BC91-33D99AF2E2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5CC70C-BF71-4712-AA6C-4F81160D1408}"/>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1311021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D27AB-482E-42D8-9ED1-8446AB953F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F87F26-BF54-4136-AE65-C4FC72DE70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70A2B1-A9AA-4DF4-8823-BF5C7DD192FE}"/>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5" name="Footer Placeholder 4">
            <a:extLst>
              <a:ext uri="{FF2B5EF4-FFF2-40B4-BE49-F238E27FC236}">
                <a16:creationId xmlns:a16="http://schemas.microsoft.com/office/drawing/2014/main" id="{23649FE8-A364-4FAD-A647-2BDDECB65C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14C786-6B70-4DC4-A271-022A19E2B791}"/>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19339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DB0FD-2E0F-456B-816D-4C572E6829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B2C72D-D93A-40DB-A8C1-2AC60B8F76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2EAE63C-2C68-4864-A035-BB1C879E696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30B02-CA01-4ACC-AE5F-24C474A37F56}"/>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6" name="Footer Placeholder 5">
            <a:extLst>
              <a:ext uri="{FF2B5EF4-FFF2-40B4-BE49-F238E27FC236}">
                <a16:creationId xmlns:a16="http://schemas.microsoft.com/office/drawing/2014/main" id="{ECDF3219-146C-47F6-AD16-964EA9B03E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D9872F-C45E-4A3C-9826-C535439AA399}"/>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850816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D8CCE-45A4-4DEE-8F08-6D1EB02AE18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2004C3-6AD4-4120-B04C-C0903A77B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236B7B-67D7-4F7D-8D4D-40F0D3FB9F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B31283F-98C0-485E-B6DA-FBB8A73633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097F3C-6354-4FD4-929A-D80B23B111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DF49BC-C1D8-4D2A-9286-F911245B05A1}"/>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8" name="Footer Placeholder 7">
            <a:extLst>
              <a:ext uri="{FF2B5EF4-FFF2-40B4-BE49-F238E27FC236}">
                <a16:creationId xmlns:a16="http://schemas.microsoft.com/office/drawing/2014/main" id="{1A849F2E-4D44-49EB-AAAA-0207CC52FB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555C38-7131-4E18-BE59-C72245DB5B1B}"/>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53682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0537D-74E5-4E81-B189-CD4859CE04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A0810B-D84F-4948-B90B-5068FB1E172D}"/>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4" name="Footer Placeholder 3">
            <a:extLst>
              <a:ext uri="{FF2B5EF4-FFF2-40B4-BE49-F238E27FC236}">
                <a16:creationId xmlns:a16="http://schemas.microsoft.com/office/drawing/2014/main" id="{01F0B0D7-D0FC-4C4A-8009-D411E06DFE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26EEFD-2200-4225-A404-E0371B367ACE}"/>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19002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4FB30F-0E39-4A9F-890F-FB4D0B21B666}"/>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3" name="Footer Placeholder 2">
            <a:extLst>
              <a:ext uri="{FF2B5EF4-FFF2-40B4-BE49-F238E27FC236}">
                <a16:creationId xmlns:a16="http://schemas.microsoft.com/office/drawing/2014/main" id="{AACD7F84-FD49-4BAA-A040-42DDBBAC223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233D54-0EC1-414F-90B9-E325A6B3D55A}"/>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1156500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0B212-D81D-47F1-B850-6E63B9DC1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ADDAB5-9681-4686-97DC-C2BFFB1125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7A452-2868-4A58-B81C-B43425402F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0AFAE5-32AD-4A71-BB7E-DCA2E70764BB}"/>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6" name="Footer Placeholder 5">
            <a:extLst>
              <a:ext uri="{FF2B5EF4-FFF2-40B4-BE49-F238E27FC236}">
                <a16:creationId xmlns:a16="http://schemas.microsoft.com/office/drawing/2014/main" id="{ABF29F48-2E8C-419C-A685-B7426889D8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C3123F-FE2B-4936-B0EA-E9011DF7EDC6}"/>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3960299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AA170-4C4A-499C-B238-D24FD43D5B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A030D1-6B97-458D-A54C-484DD38403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F061F2-6C1D-4FFA-8C77-E6AA9A1926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BDDF07-808F-4E16-8B87-5FB599E5789D}"/>
              </a:ext>
            </a:extLst>
          </p:cNvPr>
          <p:cNvSpPr>
            <a:spLocks noGrp="1"/>
          </p:cNvSpPr>
          <p:nvPr>
            <p:ph type="dt" sz="half" idx="10"/>
          </p:nvPr>
        </p:nvSpPr>
        <p:spPr/>
        <p:txBody>
          <a:bodyPr/>
          <a:lstStyle/>
          <a:p>
            <a:fld id="{4D118C7A-54E2-4D98-A32C-E9817F2297DF}" type="datetimeFigureOut">
              <a:rPr lang="en-US" smtClean="0"/>
              <a:t>4/8/2025</a:t>
            </a:fld>
            <a:endParaRPr lang="en-US"/>
          </a:p>
        </p:txBody>
      </p:sp>
      <p:sp>
        <p:nvSpPr>
          <p:cNvPr id="6" name="Footer Placeholder 5">
            <a:extLst>
              <a:ext uri="{FF2B5EF4-FFF2-40B4-BE49-F238E27FC236}">
                <a16:creationId xmlns:a16="http://schemas.microsoft.com/office/drawing/2014/main" id="{92F19F91-78E7-4D87-B186-17FD65C08A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64B342-0FE1-49AA-97E8-15D7A5D23CAB}"/>
              </a:ext>
            </a:extLst>
          </p:cNvPr>
          <p:cNvSpPr>
            <a:spLocks noGrp="1"/>
          </p:cNvSpPr>
          <p:nvPr>
            <p:ph type="sldNum" sz="quarter" idx="12"/>
          </p:nvPr>
        </p:nvSpPr>
        <p:spPr/>
        <p:txBody>
          <a:bodyPr/>
          <a:lstStyle/>
          <a:p>
            <a:fld id="{DD8138B6-1E5F-43AD-9B9F-362C147D4843}" type="slidenum">
              <a:rPr lang="en-US" smtClean="0"/>
              <a:t>‹#›</a:t>
            </a:fld>
            <a:endParaRPr lang="en-US"/>
          </a:p>
        </p:txBody>
      </p:sp>
    </p:spTree>
    <p:extLst>
      <p:ext uri="{BB962C8B-B14F-4D97-AF65-F5344CB8AC3E}">
        <p14:creationId xmlns:p14="http://schemas.microsoft.com/office/powerpoint/2010/main" val="1675535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32D0B4-D40D-4E1A-A748-8E391F87E3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A7F04E-340F-4828-99C9-909F83AA37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9993FA-7A1D-4ED8-8E91-4652BDA9B0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18C7A-54E2-4D98-A32C-E9817F2297DF}" type="datetimeFigureOut">
              <a:rPr lang="en-US" smtClean="0"/>
              <a:t>4/8/2025</a:t>
            </a:fld>
            <a:endParaRPr lang="en-US"/>
          </a:p>
        </p:txBody>
      </p:sp>
      <p:sp>
        <p:nvSpPr>
          <p:cNvPr id="5" name="Footer Placeholder 4">
            <a:extLst>
              <a:ext uri="{FF2B5EF4-FFF2-40B4-BE49-F238E27FC236}">
                <a16:creationId xmlns:a16="http://schemas.microsoft.com/office/drawing/2014/main" id="{10D16707-0AF0-49E2-A84F-F92754E49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C9F1705-933A-4004-AF69-8620647DB9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8138B6-1E5F-43AD-9B9F-362C147D4843}" type="slidenum">
              <a:rPr lang="en-US" smtClean="0"/>
              <a:t>‹#›</a:t>
            </a:fld>
            <a:endParaRPr lang="en-US"/>
          </a:p>
        </p:txBody>
      </p:sp>
    </p:spTree>
    <p:extLst>
      <p:ext uri="{BB962C8B-B14F-4D97-AF65-F5344CB8AC3E}">
        <p14:creationId xmlns:p14="http://schemas.microsoft.com/office/powerpoint/2010/main" val="2848027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computerhope.com/jargon/m/memocard.ht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Electronic_circuit" TargetMode="External"/><Relationship Id="rId7" Type="http://schemas.openxmlformats.org/officeDocument/2006/relationships/hyperlink" Target="https://en.wikipedia.org/wiki/Input/output" TargetMode="External"/><Relationship Id="rId2" Type="http://schemas.openxmlformats.org/officeDocument/2006/relationships/hyperlink" Target="https://en.wikipedia.org/wiki/Processor_(computing)" TargetMode="External"/><Relationship Id="rId1" Type="http://schemas.openxmlformats.org/officeDocument/2006/relationships/slideLayout" Target="../slideLayouts/slideLayout1.xml"/><Relationship Id="rId6" Type="http://schemas.openxmlformats.org/officeDocument/2006/relationships/hyperlink" Target="https://en.wikipedia.org/wiki/Arithmetic" TargetMode="External"/><Relationship Id="rId5" Type="http://schemas.openxmlformats.org/officeDocument/2006/relationships/hyperlink" Target="https://en.wikipedia.org/wiki/Computer_program" TargetMode="External"/><Relationship Id="rId4" Type="http://schemas.openxmlformats.org/officeDocument/2006/relationships/hyperlink" Target="https://en.wikipedia.org/wiki/Instruction_(computin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165016-CB9A-459A-9657-3C0EFCE5F3F7}"/>
              </a:ext>
            </a:extLst>
          </p:cNvPr>
          <p:cNvSpPr txBox="1"/>
          <p:nvPr/>
        </p:nvSpPr>
        <p:spPr>
          <a:xfrm>
            <a:off x="0" y="168812"/>
            <a:ext cx="12192000" cy="3323987"/>
          </a:xfrm>
          <a:prstGeom prst="rect">
            <a:avLst/>
          </a:prstGeom>
          <a:noFill/>
        </p:spPr>
        <p:txBody>
          <a:bodyPr wrap="square" rtlCol="0">
            <a:spAutoFit/>
          </a:bodyPr>
          <a:lstStyle/>
          <a:p>
            <a:r>
              <a:rPr lang="en-US" dirty="0"/>
              <a:t>                                                       </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UNIT- 2   BASIC OF COMPUTER SYSTEM</a:t>
            </a:r>
          </a:p>
          <a:p>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Introduction to Basic Components of Computer System</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28600" marR="0" algn="just">
              <a:lnSpc>
                <a:spcPct val="115000"/>
              </a:lnSpc>
              <a:spcBef>
                <a:spcPts val="0"/>
              </a:spcBef>
              <a:spcAft>
                <a:spcPts val="0"/>
              </a:spcAft>
            </a:pPr>
            <a:r>
              <a:rPr lang="en-US" sz="2400" dirty="0">
                <a:solidFill>
                  <a:srgbClr val="202124"/>
                </a:solidFill>
                <a:effectLst/>
                <a:latin typeface="Times New Roman" panose="02020603050405020304" pitchFamily="18" charset="0"/>
                <a:ea typeface="Times New Roman" panose="02020603050405020304" pitchFamily="18" charset="0"/>
                <a:cs typeface="Times New Roman" panose="02020603050405020304" pitchFamily="18" charset="0"/>
              </a:rPr>
              <a:t>Computer systems consist of three components as shown in below image: </a:t>
            </a:r>
            <a:r>
              <a:rPr lang="en-US" sz="2400" b="1" dirty="0">
                <a:solidFill>
                  <a:srgbClr val="202124"/>
                </a:solidFill>
                <a:effectLst/>
                <a:latin typeface="Times New Roman" panose="02020603050405020304" pitchFamily="18" charset="0"/>
                <a:ea typeface="Times New Roman" panose="02020603050405020304" pitchFamily="18" charset="0"/>
                <a:cs typeface="Times New Roman" panose="02020603050405020304" pitchFamily="18" charset="0"/>
              </a:rPr>
              <a:t>Central Processing Unit, Input devices and Output devices</a:t>
            </a:r>
            <a:r>
              <a:rPr lang="en-US" sz="2400" dirty="0">
                <a:solidFill>
                  <a:srgbClr val="202124"/>
                </a:solidFill>
                <a:effectLst/>
                <a:latin typeface="Times New Roman" panose="02020603050405020304" pitchFamily="18" charset="0"/>
                <a:ea typeface="Times New Roman" panose="02020603050405020304" pitchFamily="18" charset="0"/>
                <a:cs typeface="Times New Roman" panose="02020603050405020304" pitchFamily="18" charset="0"/>
              </a:rPr>
              <a:t>. Input devices provide data input to processor, which processes data and generates useful information that's displayed to the user through output devices. This is stored in computer's memory.</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n-US"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5" name="Picture 4" descr="Components of Computer System">
            <a:extLst>
              <a:ext uri="{FF2B5EF4-FFF2-40B4-BE49-F238E27FC236}">
                <a16:creationId xmlns:a16="http://schemas.microsoft.com/office/drawing/2014/main" id="{94A8D20B-1E60-492F-A42C-29E7169666D7}"/>
              </a:ext>
            </a:extLst>
          </p:cNvPr>
          <p:cNvPicPr/>
          <p:nvPr/>
        </p:nvPicPr>
        <p:blipFill>
          <a:blip r:embed="rId2"/>
          <a:srcRect/>
          <a:stretch>
            <a:fillRect/>
          </a:stretch>
        </p:blipFill>
        <p:spPr bwMode="auto">
          <a:xfrm>
            <a:off x="3048414" y="3492799"/>
            <a:ext cx="4970171" cy="2514106"/>
          </a:xfrm>
          <a:prstGeom prst="rect">
            <a:avLst/>
          </a:prstGeom>
          <a:noFill/>
          <a:ln w="9525">
            <a:noFill/>
            <a:miter lim="800000"/>
            <a:headEnd/>
            <a:tailEnd/>
          </a:ln>
        </p:spPr>
      </p:pic>
    </p:spTree>
    <p:extLst>
      <p:ext uri="{BB962C8B-B14F-4D97-AF65-F5344CB8AC3E}">
        <p14:creationId xmlns:p14="http://schemas.microsoft.com/office/powerpoint/2010/main" val="522273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98983E-F2A0-4908-AB1E-8E288903EC7B}"/>
              </a:ext>
            </a:extLst>
          </p:cNvPr>
          <p:cNvSpPr txBox="1"/>
          <p:nvPr/>
        </p:nvSpPr>
        <p:spPr>
          <a:xfrm>
            <a:off x="0" y="225083"/>
            <a:ext cx="12192000" cy="6097054"/>
          </a:xfrm>
          <a:prstGeom prst="rect">
            <a:avLst/>
          </a:prstGeom>
          <a:noFill/>
        </p:spPr>
        <p:txBody>
          <a:bodyPr wrap="square" rtlCol="0">
            <a:spAutoFit/>
          </a:bodyPr>
          <a:lstStyle/>
          <a:p>
            <a:pPr algn="ctr"/>
            <a:r>
              <a:rPr lang="en-US" sz="1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UNIT- 2   BASIC OF COMPUTER SYSTEM</a:t>
            </a:r>
          </a:p>
          <a:p>
            <a:pPr marL="0" marR="0" algn="just">
              <a:lnSpc>
                <a:spcPct val="115000"/>
              </a:lnSpc>
              <a:spcBef>
                <a:spcPts val="0"/>
              </a:spcBef>
              <a:spcAft>
                <a:spcPts val="0"/>
              </a:spcAft>
              <a:tabLst>
                <a:tab pos="400050" algn="l"/>
                <a:tab pos="4241165" algn="l"/>
              </a:tabLs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Monitor resolution </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Monitor resolution describes the virtual dimensions of any given display. Expressed in terms of width and height, monitor resolution in comprised of a specific number of pixel.</a:t>
            </a:r>
            <a:endParaRPr lang="en-US" sz="2200" dirty="0">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tabLst>
                <a:tab pos="400050" algn="l"/>
                <a:tab pos="4241165"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Common Monitor Resolutions</a:t>
            </a:r>
            <a:endParaRPr lang="en-US" sz="2200" dirty="0">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tabLst>
                <a:tab pos="400050" algn="l"/>
                <a:tab pos="4241165"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1.HD (High Definition)</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tabLst>
                <a:tab pos="400050" algn="l"/>
                <a:tab pos="4241165"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720p (1280 × 720)</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Often used in small monitors and budget laptops. It offers basic clarity but lacks the sharpness for detailed work or high-end gaming. </a:t>
            </a:r>
            <a:endParaRPr lang="en-US" sz="2200" dirty="0">
              <a:latin typeface="Calibri" panose="020F0502020204030204" pitchFamily="34" charset="0"/>
              <a:ea typeface="Times New Roman" panose="02020603050405020304" pitchFamily="18" charset="0"/>
              <a:cs typeface="Times New Roman" panose="02020603050405020304" pitchFamily="18" charset="0"/>
            </a:endParaRPr>
          </a:p>
          <a:p>
            <a:pPr marL="457200" marR="0" indent="-457200" algn="just">
              <a:lnSpc>
                <a:spcPct val="115000"/>
              </a:lnSpc>
              <a:spcBef>
                <a:spcPts val="0"/>
              </a:spcBef>
              <a:spcAft>
                <a:spcPts val="0"/>
              </a:spcAft>
              <a:tabLst>
                <a:tab pos="4240213"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2.Full HD (FHD)</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tabLst>
                <a:tab pos="400050" algn="l"/>
                <a:tab pos="4241165"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1080p (1920 × 1080)</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The standard for most monitors and TVs. It balances clarity and performance, making it suitable for gaming, video editing, and general use.</a:t>
            </a:r>
            <a:endParaRPr lang="en-US" sz="2200" dirty="0">
              <a:latin typeface="Calibri" panose="020F0502020204030204" pitchFamily="34" charset="0"/>
              <a:ea typeface="Times New Roman" panose="02020603050405020304" pitchFamily="18" charset="0"/>
              <a:cs typeface="Times New Roman" panose="02020603050405020304" pitchFamily="18" charset="0"/>
            </a:endParaRPr>
          </a:p>
          <a:p>
            <a:pPr marR="0">
              <a:lnSpc>
                <a:spcPct val="115000"/>
              </a:lnSpc>
              <a:spcBef>
                <a:spcPts val="0"/>
              </a:spcBef>
              <a:spcAft>
                <a:spcPts val="0"/>
              </a:spcAft>
              <a:tabLst>
                <a:tab pos="4240213"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3. 2K:</a:t>
            </a:r>
            <a:b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   1440p (2560 × 1440)</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Provides greater detail than 1080p, ideal for gamers and </a:t>
            </a:r>
            <a:b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professionals who need higher resolution for better clarity and more screen real</a:t>
            </a:r>
            <a:b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estate.</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547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98983E-F2A0-4908-AB1E-8E288903EC7B}"/>
              </a:ext>
            </a:extLst>
          </p:cNvPr>
          <p:cNvSpPr txBox="1"/>
          <p:nvPr/>
        </p:nvSpPr>
        <p:spPr>
          <a:xfrm>
            <a:off x="0" y="225083"/>
            <a:ext cx="12192000" cy="3452868"/>
          </a:xfrm>
          <a:prstGeom prst="rect">
            <a:avLst/>
          </a:prstGeom>
          <a:noFill/>
        </p:spPr>
        <p:txBody>
          <a:bodyPr wrap="square" rtlCol="0">
            <a:spAutoFit/>
          </a:bodyPr>
          <a:lstStyle/>
          <a:p>
            <a:pPr algn="ctr"/>
            <a:r>
              <a:rPr lang="en-US" sz="1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UNIT- 2   BASIC OF COMPUTER SYSTEM</a:t>
            </a:r>
          </a:p>
          <a:p>
            <a:pPr marL="457200" marR="0" indent="-401638">
              <a:lnSpc>
                <a:spcPct val="115000"/>
              </a:lnSpc>
              <a:spcBef>
                <a:spcPts val="0"/>
              </a:spcBef>
              <a:spcAft>
                <a:spcPts val="0"/>
              </a:spcAft>
              <a:tabLst>
                <a:tab pos="112713" algn="l"/>
                <a:tab pos="4240213"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4.  Ultra HD (UHD) or 4K</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tabLst>
                <a:tab pos="400050" algn="l"/>
                <a:tab pos="4241165"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    2160p (3840 × 2160)</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Four times the resolution of 1080p, offering exceptional clarity. It's perfect for high-end gaming, professional video editing, and large displays.</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tabLst>
                <a:tab pos="400050" algn="l"/>
                <a:tab pos="424116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indent="-401638" algn="just">
              <a:lnSpc>
                <a:spcPct val="115000"/>
              </a:lnSpc>
              <a:spcBef>
                <a:spcPts val="0"/>
              </a:spcBef>
              <a:spcAft>
                <a:spcPts val="0"/>
              </a:spcAft>
              <a:tabLst>
                <a:tab pos="400050" algn="l"/>
                <a:tab pos="4241165"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5.  8K</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tabLst>
                <a:tab pos="400050" algn="l"/>
                <a:tab pos="4241165" algn="l"/>
              </a:tabLs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     4320p (7680 × 4320)</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The cutting edge of display technology, providing unparalleled detail. Currently, it is more common in high-end TVs and specialized professional monitors due to its high cost and the need for powerful hardware to support it.</a:t>
            </a:r>
            <a:endParaRPr lang="en-US" sz="2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9542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98983E-F2A0-4908-AB1E-8E288903EC7B}"/>
              </a:ext>
            </a:extLst>
          </p:cNvPr>
          <p:cNvSpPr txBox="1"/>
          <p:nvPr/>
        </p:nvSpPr>
        <p:spPr>
          <a:xfrm>
            <a:off x="0" y="225083"/>
            <a:ext cx="12192000" cy="6185476"/>
          </a:xfrm>
          <a:prstGeom prst="rect">
            <a:avLst/>
          </a:prstGeom>
          <a:noFill/>
        </p:spPr>
        <p:txBody>
          <a:bodyPr wrap="square" rtlCol="0">
            <a:spAutoFit/>
          </a:bodyPr>
          <a:lstStyle/>
          <a:p>
            <a:pPr algn="ctr"/>
            <a:r>
              <a:rPr lang="en-US" sz="1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UNIT- 2   BASIC OF COMPUTER SYSTEM</a:t>
            </a:r>
          </a:p>
          <a:p>
            <a:pPr marL="0" marR="0" algn="just">
              <a:lnSpc>
                <a:spcPct val="115000"/>
              </a:lnSpc>
              <a:spcBef>
                <a:spcPts val="0"/>
              </a:spcBef>
              <a:spcAft>
                <a:spcPts val="0"/>
              </a:spcAft>
              <a:tabLst>
                <a:tab pos="400050" algn="l"/>
                <a:tab pos="4241165" algn="l"/>
              </a:tabLst>
            </a:pPr>
            <a:r>
              <a:rPr lang="en-US" sz="23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Monitor color</a:t>
            </a: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	Most video cards have several different operating modes. Each mode has a different number of colors. For example, the most basic mode in windows is mode called "VGA" which has a resolution of 640 by 480 and 16 colors. This means that the display has 640 pixel horizontally, 480 pixel vertically and display no more than 16 colors at a one time. Other common resolution includes 800x600, 1024x768 and 1280x1024. Other color common modes include 256 colors, 65536 colors and 16 million colors.</a:t>
            </a:r>
          </a:p>
          <a:p>
            <a:pPr marL="0" marR="0" algn="just">
              <a:lnSpc>
                <a:spcPct val="115000"/>
              </a:lnSpc>
              <a:spcBef>
                <a:spcPts val="0"/>
              </a:spcBef>
              <a:spcAft>
                <a:spcPts val="0"/>
              </a:spcAft>
              <a:tabLst>
                <a:tab pos="400050" algn="l"/>
                <a:tab pos="4241165" algn="l"/>
              </a:tabLst>
            </a:pPr>
            <a:endParaRPr lang="en-US" sz="2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3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Monitor refresh rate:</a:t>
            </a: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300" dirty="0">
                <a:solidFill>
                  <a:srgbClr val="000000"/>
                </a:solidFill>
                <a:effectLst/>
                <a:latin typeface="Times New Roman" panose="02020603050405020304" pitchFamily="18" charset="0"/>
                <a:ea typeface="Times New Roman" panose="02020603050405020304" pitchFamily="18" charset="0"/>
              </a:rPr>
              <a:t>   </a:t>
            </a:r>
            <a:r>
              <a:rPr lang="en-US" sz="2300" dirty="0">
                <a:solidFill>
                  <a:srgbClr val="1E1E1E"/>
                </a:solidFill>
                <a:effectLst/>
                <a:latin typeface="Times New Roman" panose="02020603050405020304" pitchFamily="18" charset="0"/>
                <a:ea typeface="Times New Roman" panose="02020603050405020304" pitchFamily="18" charset="0"/>
              </a:rPr>
              <a:t>The refresh rate of a display is the number of times per second that the image refreshes on the screen. For example, a 60Hz display will update the screen 60 times per second.</a:t>
            </a:r>
            <a:endParaRPr lang="en-US" sz="23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300" dirty="0">
                <a:solidFill>
                  <a:srgbClr val="1E1E1E"/>
                </a:solidFill>
                <a:effectLst/>
                <a:latin typeface="Times New Roman" panose="02020603050405020304" pitchFamily="18" charset="0"/>
                <a:ea typeface="Times New Roman" panose="02020603050405020304" pitchFamily="18" charset="0"/>
              </a:rPr>
              <a:t>      Overall, the refresh rate determines how smoothly motion appears on your screen. For example, if you’re playing a game that has a lot of fast-moving action, a higher refresh rate can help improve your overall gaming experience to keep up with the action. </a:t>
            </a:r>
            <a:endParaRPr lang="en-US" sz="2300" dirty="0">
              <a:effectLst/>
              <a:latin typeface="Times New Roman" panose="02020603050405020304" pitchFamily="18" charset="0"/>
              <a:ea typeface="Times New Roman" panose="02020603050405020304" pitchFamily="18" charset="0"/>
            </a:endParaRPr>
          </a:p>
          <a:p>
            <a:pPr marL="0" marR="0" algn="just">
              <a:lnSpc>
                <a:spcPct val="115000"/>
              </a:lnSpc>
              <a:spcBef>
                <a:spcPts val="0"/>
              </a:spcBef>
              <a:spcAft>
                <a:spcPts val="0"/>
              </a:spcAft>
              <a:tabLst>
                <a:tab pos="400050" algn="l"/>
                <a:tab pos="4241165" algn="l"/>
              </a:tabLst>
            </a:pP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6428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98983E-F2A0-4908-AB1E-8E288903EC7B}"/>
              </a:ext>
            </a:extLst>
          </p:cNvPr>
          <p:cNvSpPr txBox="1"/>
          <p:nvPr/>
        </p:nvSpPr>
        <p:spPr>
          <a:xfrm>
            <a:off x="0" y="225083"/>
            <a:ext cx="12192000" cy="6566349"/>
          </a:xfrm>
          <a:prstGeom prst="rect">
            <a:avLst/>
          </a:prstGeom>
          <a:noFill/>
        </p:spPr>
        <p:txBody>
          <a:bodyPr wrap="square" rtlCol="0">
            <a:spAutoFit/>
          </a:bodyPr>
          <a:lstStyle/>
          <a:p>
            <a:pPr algn="ctr"/>
            <a:r>
              <a:rPr lang="en-US" sz="1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UNIT- 2   BASIC OF COMPUTER SYSTEM</a:t>
            </a:r>
          </a:p>
          <a:p>
            <a:pPr marL="0" marR="0">
              <a:lnSpc>
                <a:spcPct val="115000"/>
              </a:lnSpc>
              <a:spcBef>
                <a:spcPts val="0"/>
              </a:spcBef>
              <a:spcAft>
                <a:spcPts val="0"/>
              </a:spcAf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How to change the refresh rate</a:t>
            </a:r>
            <a:endParaRPr lang="en-US" sz="2200" b="1" dirty="0">
              <a:solidFill>
                <a:srgbClr val="4F81BD"/>
              </a:solidFill>
              <a:effectLst/>
              <a:latin typeface="Cambria" panose="02040503050406030204" pitchFamily="18" charset="0"/>
              <a:ea typeface="Times New Roman" panose="02020603050405020304" pitchFamily="18" charset="0"/>
              <a:cs typeface="Times New Roman" panose="02020603050405020304" pitchFamily="18" charset="0"/>
            </a:endParaRPr>
          </a:p>
          <a:p>
            <a:pPr marL="342900" marR="0" lvl="0" indent="-342900" algn="just">
              <a:spcBef>
                <a:spcPts val="0"/>
              </a:spcBef>
              <a:spcAft>
                <a:spcPts val="0"/>
              </a:spcAft>
              <a:tabLst>
                <a:tab pos="457200" algn="l"/>
              </a:tabLst>
            </a:pPr>
            <a:r>
              <a:rPr lang="en-US" sz="2200" dirty="0">
                <a:solidFill>
                  <a:srgbClr val="1E1E1E"/>
                </a:solidFill>
                <a:effectLst/>
                <a:latin typeface="Times New Roman" panose="02020603050405020304" pitchFamily="18" charset="0"/>
                <a:ea typeface="Times New Roman" panose="02020603050405020304" pitchFamily="18" charset="0"/>
              </a:rPr>
              <a:t>Select the </a:t>
            </a:r>
            <a:r>
              <a:rPr lang="en-US" sz="2200" b="1" dirty="0">
                <a:solidFill>
                  <a:srgbClr val="1E1E1E"/>
                </a:solidFill>
                <a:effectLst/>
                <a:latin typeface="Times New Roman" panose="02020603050405020304" pitchFamily="18" charset="0"/>
                <a:ea typeface="Times New Roman" panose="02020603050405020304" pitchFamily="18" charset="0"/>
              </a:rPr>
              <a:t>Start </a:t>
            </a:r>
            <a:r>
              <a:rPr lang="en-US" sz="2200" dirty="0">
                <a:solidFill>
                  <a:srgbClr val="1E1E1E"/>
                </a:solidFill>
                <a:effectLst/>
                <a:latin typeface="Times New Roman" panose="02020603050405020304" pitchFamily="18" charset="0"/>
                <a:ea typeface="Times New Roman" panose="02020603050405020304" pitchFamily="18" charset="0"/>
              </a:rPr>
              <a:t>button, then select </a:t>
            </a:r>
            <a:r>
              <a:rPr lang="en-US" sz="2200" b="1" dirty="0">
                <a:solidFill>
                  <a:srgbClr val="1E1E1E"/>
                </a:solidFill>
                <a:effectLst/>
                <a:latin typeface="Times New Roman" panose="02020603050405020304" pitchFamily="18" charset="0"/>
                <a:ea typeface="Times New Roman" panose="02020603050405020304" pitchFamily="18" charset="0"/>
              </a:rPr>
              <a:t>Settings </a:t>
            </a:r>
            <a:r>
              <a:rPr lang="en-US" sz="2200" dirty="0">
                <a:solidFill>
                  <a:srgbClr val="1E1E1E"/>
                </a:solidFill>
                <a:effectLst/>
                <a:latin typeface="Times New Roman" panose="02020603050405020304" pitchFamily="18" charset="0"/>
                <a:ea typeface="Times New Roman" panose="02020603050405020304" pitchFamily="18" charset="0"/>
              </a:rPr>
              <a:t>&gt; </a:t>
            </a:r>
            <a:r>
              <a:rPr lang="en-US" sz="2200" b="1" dirty="0">
                <a:solidFill>
                  <a:srgbClr val="1E1E1E"/>
                </a:solidFill>
                <a:effectLst/>
                <a:latin typeface="Times New Roman" panose="02020603050405020304" pitchFamily="18" charset="0"/>
                <a:ea typeface="Times New Roman" panose="02020603050405020304" pitchFamily="18" charset="0"/>
              </a:rPr>
              <a:t>System</a:t>
            </a:r>
            <a:r>
              <a:rPr lang="en-US" sz="2200" dirty="0">
                <a:solidFill>
                  <a:srgbClr val="1E1E1E"/>
                </a:solidFill>
                <a:effectLst/>
                <a:latin typeface="Times New Roman" panose="02020603050405020304" pitchFamily="18" charset="0"/>
                <a:ea typeface="Times New Roman" panose="02020603050405020304" pitchFamily="18" charset="0"/>
              </a:rPr>
              <a:t> &gt; </a:t>
            </a:r>
            <a:r>
              <a:rPr lang="en-US" sz="2200" b="1" dirty="0">
                <a:solidFill>
                  <a:srgbClr val="1E1E1E"/>
                </a:solidFill>
                <a:effectLst/>
                <a:latin typeface="Times New Roman" panose="02020603050405020304" pitchFamily="18" charset="0"/>
                <a:ea typeface="Times New Roman" panose="02020603050405020304" pitchFamily="18" charset="0"/>
              </a:rPr>
              <a:t>Display </a:t>
            </a:r>
            <a:r>
              <a:rPr lang="en-US" sz="2200" dirty="0">
                <a:solidFill>
                  <a:srgbClr val="1E1E1E"/>
                </a:solidFill>
                <a:effectLst/>
                <a:latin typeface="Times New Roman" panose="02020603050405020304" pitchFamily="18" charset="0"/>
                <a:ea typeface="Times New Roman" panose="02020603050405020304" pitchFamily="18" charset="0"/>
              </a:rPr>
              <a:t>&gt; </a:t>
            </a:r>
            <a:r>
              <a:rPr lang="en-US" sz="2200" b="1" dirty="0">
                <a:solidFill>
                  <a:srgbClr val="1E1E1E"/>
                </a:solidFill>
                <a:effectLst/>
                <a:latin typeface="Times New Roman" panose="02020603050405020304" pitchFamily="18" charset="0"/>
                <a:ea typeface="Times New Roman" panose="02020603050405020304" pitchFamily="18" charset="0"/>
              </a:rPr>
              <a:t>Advanced display settings</a:t>
            </a:r>
            <a:r>
              <a:rPr lang="en-US" sz="2200" dirty="0">
                <a:solidFill>
                  <a:srgbClr val="1E1E1E"/>
                </a:solidFill>
                <a:effectLst/>
                <a:latin typeface="Times New Roman" panose="02020603050405020304" pitchFamily="18" charset="0"/>
                <a:ea typeface="Times New Roman" panose="02020603050405020304" pitchFamily="18" charset="0"/>
              </a:rPr>
              <a:t>.</a:t>
            </a:r>
            <a:endParaRPr lang="en-US" sz="22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r>
              <a:rPr lang="en-US" sz="2200" dirty="0">
                <a:solidFill>
                  <a:srgbClr val="1E1E1E"/>
                </a:solidFill>
                <a:effectLst/>
                <a:latin typeface="Times New Roman" panose="02020603050405020304" pitchFamily="18" charset="0"/>
                <a:ea typeface="Times New Roman" panose="02020603050405020304" pitchFamily="18" charset="0"/>
              </a:rPr>
              <a:t>Under </a:t>
            </a:r>
            <a:r>
              <a:rPr lang="en-US" sz="2200" b="1" dirty="0">
                <a:solidFill>
                  <a:srgbClr val="1E1E1E"/>
                </a:solidFill>
                <a:effectLst/>
                <a:latin typeface="Times New Roman" panose="02020603050405020304" pitchFamily="18" charset="0"/>
                <a:ea typeface="Times New Roman" panose="02020603050405020304" pitchFamily="18" charset="0"/>
              </a:rPr>
              <a:t>Refresh rate</a:t>
            </a:r>
            <a:r>
              <a:rPr lang="en-US" sz="2200" dirty="0">
                <a:solidFill>
                  <a:srgbClr val="1E1E1E"/>
                </a:solidFill>
                <a:effectLst/>
                <a:latin typeface="Times New Roman" panose="02020603050405020304" pitchFamily="18" charset="0"/>
                <a:ea typeface="Times New Roman" panose="02020603050405020304" pitchFamily="18" charset="0"/>
              </a:rPr>
              <a:t>, select the rate you want.</a:t>
            </a:r>
            <a:br>
              <a:rPr lang="en-US" sz="2200" dirty="0">
                <a:solidFill>
                  <a:srgbClr val="1E1E1E"/>
                </a:solidFill>
                <a:effectLst/>
                <a:latin typeface="Times New Roman" panose="02020603050405020304" pitchFamily="18" charset="0"/>
                <a:ea typeface="Times New Roman" panose="02020603050405020304" pitchFamily="18" charset="0"/>
              </a:rPr>
            </a:br>
            <a:r>
              <a:rPr lang="en-US" sz="2200" dirty="0">
                <a:solidFill>
                  <a:srgbClr val="1E1E1E"/>
                </a:solidFill>
                <a:effectLst/>
                <a:latin typeface="Times New Roman" panose="02020603050405020304" pitchFamily="18" charset="0"/>
                <a:ea typeface="Times New Roman" panose="02020603050405020304" pitchFamily="18" charset="0"/>
              </a:rPr>
              <a:t>The refresh rates that appear depend on your display and what it supports. Select laptops and external displays will support higher refresh rates.</a:t>
            </a:r>
            <a:endParaRPr lang="en-US" sz="2200" dirty="0">
              <a:effectLst/>
              <a:latin typeface="Times New Roman" panose="02020603050405020304" pitchFamily="18" charset="0"/>
              <a:ea typeface="Times New Roman" panose="02020603050405020304" pitchFamily="18" charset="0"/>
            </a:endParaRPr>
          </a:p>
          <a:p>
            <a:pPr marL="0" marR="0" algn="just">
              <a:lnSpc>
                <a:spcPct val="115000"/>
              </a:lnSpc>
              <a:spcBef>
                <a:spcPts val="0"/>
              </a:spcBef>
              <a:spcAft>
                <a:spcPts val="0"/>
              </a:spcAft>
              <a:tabLst>
                <a:tab pos="400050" algn="l"/>
                <a:tab pos="4241165" algn="l"/>
              </a:tabLst>
            </a:pP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3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CRT Monitor:</a:t>
            </a: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     It stands for "Cathode Ray Tube", CRT is the technology used in traditional computer monitors and television. The cathode ray tube (CRT) is a vacuum tube that contains one or more electronic guns and used to display images.</a:t>
            </a: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tabLst>
                <a:tab pos="400050" algn="l"/>
                <a:tab pos="424116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300" dirty="0">
                <a:effectLst/>
                <a:latin typeface="Times New Roman" panose="02020603050405020304" pitchFamily="18" charset="0"/>
                <a:ea typeface="Times New Roman" panose="02020603050405020304" pitchFamily="18" charset="0"/>
                <a:cs typeface="Times New Roman" panose="02020603050405020304" pitchFamily="18" charset="0"/>
              </a:rPr>
              <a:t>The image on a CRT display is created by firing electrons from the back of the tube to phosphorus located towards the front of the display. Once the electrons hit the phosphorus they light up and are projected on the screen. This color you can see in the screens produced by a blend of red, blue &amp; green light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4749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98983E-F2A0-4908-AB1E-8E288903EC7B}"/>
              </a:ext>
            </a:extLst>
          </p:cNvPr>
          <p:cNvSpPr txBox="1"/>
          <p:nvPr/>
        </p:nvSpPr>
        <p:spPr>
          <a:xfrm>
            <a:off x="0" y="225083"/>
            <a:ext cx="12192000" cy="752450"/>
          </a:xfrm>
          <a:prstGeom prst="rect">
            <a:avLst/>
          </a:prstGeom>
          <a:noFill/>
        </p:spPr>
        <p:txBody>
          <a:bodyPr wrap="square" rtlCol="0">
            <a:spAutoFit/>
          </a:bodyPr>
          <a:lstStyle/>
          <a:p>
            <a:pPr algn="ctr"/>
            <a:r>
              <a:rPr lang="en-US" sz="1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UNIT- 2   BASIC OF COMPUTER SYSTEM</a:t>
            </a:r>
          </a:p>
          <a:p>
            <a:pPr marL="0" marR="0" algn="just">
              <a:lnSpc>
                <a:spcPct val="115000"/>
              </a:lnSpc>
              <a:spcBef>
                <a:spcPts val="0"/>
              </a:spcBef>
              <a:spcAft>
                <a:spcPts val="0"/>
              </a:spcAft>
              <a:tabLst>
                <a:tab pos="400050" algn="l"/>
                <a:tab pos="4241165" algn="l"/>
              </a:tabLst>
            </a:pP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C297D91F-4AE9-4F6E-B2DB-3C5508AB00C8}"/>
              </a:ext>
            </a:extLst>
          </p:cNvPr>
          <p:cNvPicPr>
            <a:picLocks noChangeAspect="1"/>
          </p:cNvPicPr>
          <p:nvPr/>
        </p:nvPicPr>
        <p:blipFill>
          <a:blip r:embed="rId2"/>
          <a:stretch>
            <a:fillRect/>
          </a:stretch>
        </p:blipFill>
        <p:spPr>
          <a:xfrm>
            <a:off x="1664676" y="977533"/>
            <a:ext cx="8862647" cy="5373858"/>
          </a:xfrm>
          <a:prstGeom prst="rect">
            <a:avLst/>
          </a:prstGeom>
        </p:spPr>
      </p:pic>
    </p:spTree>
    <p:extLst>
      <p:ext uri="{BB962C8B-B14F-4D97-AF65-F5344CB8AC3E}">
        <p14:creationId xmlns:p14="http://schemas.microsoft.com/office/powerpoint/2010/main" val="4059478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7EA427-AF05-4B56-BB11-AEB5BE647241}"/>
              </a:ext>
            </a:extLst>
          </p:cNvPr>
          <p:cNvSpPr txBox="1"/>
          <p:nvPr/>
        </p:nvSpPr>
        <p:spPr>
          <a:xfrm>
            <a:off x="0" y="281354"/>
            <a:ext cx="12192000" cy="5432256"/>
          </a:xfrm>
          <a:prstGeom prst="rect">
            <a:avLst/>
          </a:prstGeom>
          <a:noFill/>
        </p:spPr>
        <p:txBody>
          <a:bodyPr wrap="square" rtlCol="0">
            <a:spAutoFit/>
          </a:bodyPr>
          <a:lstStyle/>
          <a:p>
            <a:r>
              <a:rPr lang="en-US" sz="2400" b="1" u="sng" dirty="0">
                <a:solidFill>
                  <a:srgbClr val="00B0F0"/>
                </a:solidFill>
                <a:latin typeface="Times New Roman" panose="02020603050405020304" pitchFamily="18" charset="0"/>
                <a:cs typeface="Times New Roman" panose="02020603050405020304" pitchFamily="18" charset="0"/>
              </a:rPr>
              <a:t>Working mechanism  of  CRT monitor:</a:t>
            </a:r>
          </a:p>
          <a:p>
            <a:endParaRPr lang="en-US" sz="2400" b="1" u="sng" dirty="0">
              <a:solidFill>
                <a:srgbClr val="00B0F0"/>
              </a:solidFill>
              <a:latin typeface="Times New Roman" panose="02020603050405020304" pitchFamily="18" charset="0"/>
              <a:cs typeface="Times New Roman" panose="02020603050405020304" pitchFamily="18" charset="0"/>
            </a:endParaRPr>
          </a:p>
          <a:p>
            <a:pPr algn="just"/>
            <a:r>
              <a:rPr lang="en-US" sz="2300" dirty="0">
                <a:latin typeface="Times New Roman" panose="02020603050405020304" pitchFamily="18" charset="0"/>
                <a:cs typeface="Times New Roman" panose="02020603050405020304" pitchFamily="18" charset="0"/>
              </a:rPr>
              <a:t>A Cathode Ray Tube (CRT) monitor operates by using electron beams to create images on a phosphorescent screen. Inside the monitor, an electron gun emits streams of electrons, which are accelerated and directed towards the screen through electric fields. The electron beams are focused into precise points using focusing anodes, ensuring accuracy when they strike the screen. Electromagnetic coils surrounding the neck of the CRT generate magnetic fields to deflect the beams horizontally and vertically, allowing them to scan the screen in a systematic pattern known as raster scanning. The screen is coated with phosphor dots that emit light when struck by electrons, creating the visible image. In color CRTs, these phosphors are arranged in triads of red, green, and blue, corresponding to the primary colors of light. The monitor controls the intensity of the beams to vary the brightness of each color, enabling a wide range of colors to be displayed. This process is repeated many times per second (refresh rate) to produce a stable and flicker-free image. While CRT monitors are known for their rich color reproduction and wide viewing angles, they are bulky, consume significant power, and are prone to screen burn-in over time.</a:t>
            </a:r>
          </a:p>
        </p:txBody>
      </p:sp>
    </p:spTree>
    <p:extLst>
      <p:ext uri="{BB962C8B-B14F-4D97-AF65-F5344CB8AC3E}">
        <p14:creationId xmlns:p14="http://schemas.microsoft.com/office/powerpoint/2010/main" val="1229868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7EA427-AF05-4B56-BB11-AEB5BE647241}"/>
              </a:ext>
            </a:extLst>
          </p:cNvPr>
          <p:cNvSpPr txBox="1"/>
          <p:nvPr/>
        </p:nvSpPr>
        <p:spPr>
          <a:xfrm>
            <a:off x="0" y="281354"/>
            <a:ext cx="12192000" cy="6286336"/>
          </a:xfrm>
          <a:prstGeom prst="rect">
            <a:avLst/>
          </a:prstGeom>
          <a:noFill/>
        </p:spPr>
        <p:txBody>
          <a:bodyPr wrap="square" rtlCol="0">
            <a:spAutoFit/>
          </a:bodyPr>
          <a:lstStyle/>
          <a:p>
            <a:pPr marL="0" marR="0" algn="just">
              <a:lnSpc>
                <a:spcPct val="115000"/>
              </a:lnSpc>
              <a:spcBef>
                <a:spcPts val="0"/>
              </a:spcBef>
              <a:spcAft>
                <a:spcPts val="0"/>
              </a:spcAft>
              <a:tabLst>
                <a:tab pos="400050" algn="l"/>
                <a:tab pos="4241165" algn="l"/>
              </a:tabLs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LCD Monitor:</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The full form of LCD is Liquid Crystal Display. It uses special kind of liquid crystal to display video   and graphics on the screen. It consumes very less power than CRT monitor. It is very lighter and more portable than the CRT monitor. The biggest advantage of LCD monitor is their size and weight. LCD screen also tends to produce less eye fatigues to the user. Another advantage of LCD screen is its fixed resolution.</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tabLst>
                <a:tab pos="400050" algn="l"/>
                <a:tab pos="424116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LED Monitor:</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tabLst>
                <a:tab pos="400050" algn="l"/>
                <a:tab pos="4241165" algn="l"/>
              </a:tabLs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The full form of LED is Light Emitting Diodes. LED is the advance application of LCD. It is better than the LCD technology. Due to the better techniques used in the LED monitors, these monitors are very accurate in their color display. The contrast ratio of LED monitors is much better than that of the LCD monitors. The viewing angle of LCD monitors is not flexible and the viewers are required to see the LCD monitors from an angle of 30 degrees. Any change in this viewing angle can diminish the quality of the picture t a greater extend.  </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0713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7EA427-AF05-4B56-BB11-AEB5BE647241}"/>
              </a:ext>
            </a:extLst>
          </p:cNvPr>
          <p:cNvSpPr txBox="1"/>
          <p:nvPr/>
        </p:nvSpPr>
        <p:spPr>
          <a:xfrm>
            <a:off x="0" y="281354"/>
            <a:ext cx="12192000" cy="446276"/>
          </a:xfrm>
          <a:prstGeom prst="rect">
            <a:avLst/>
          </a:prstGeom>
          <a:noFill/>
        </p:spPr>
        <p:txBody>
          <a:bodyPr wrap="square" rtlCol="0">
            <a:spAutoFit/>
          </a:bodyPr>
          <a:lstStyle/>
          <a:p>
            <a:endParaRPr lang="en-US" sz="2300" dirty="0">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08773CEF-5184-4799-A1D7-6AC634C1D12F}"/>
              </a:ext>
            </a:extLst>
          </p:cNvPr>
          <p:cNvGraphicFramePr>
            <a:graphicFrameLocks noGrp="1"/>
          </p:cNvGraphicFramePr>
          <p:nvPr>
            <p:extLst>
              <p:ext uri="{D42A27DB-BD31-4B8C-83A1-F6EECF244321}">
                <p14:modId xmlns:p14="http://schemas.microsoft.com/office/powerpoint/2010/main" val="2681455006"/>
              </p:ext>
            </p:extLst>
          </p:nvPr>
        </p:nvGraphicFramePr>
        <p:xfrm>
          <a:off x="211016" y="504492"/>
          <a:ext cx="11324492" cy="6119032"/>
        </p:xfrm>
        <a:graphic>
          <a:graphicData uri="http://schemas.openxmlformats.org/drawingml/2006/table">
            <a:tbl>
              <a:tblPr>
                <a:tableStyleId>{3C2FFA5D-87B4-456A-9821-1D502468CF0F}</a:tableStyleId>
              </a:tblPr>
              <a:tblGrid>
                <a:gridCol w="2926080">
                  <a:extLst>
                    <a:ext uri="{9D8B030D-6E8A-4147-A177-3AD203B41FA5}">
                      <a16:colId xmlns:a16="http://schemas.microsoft.com/office/drawing/2014/main" val="1464736500"/>
                    </a:ext>
                  </a:extLst>
                </a:gridCol>
                <a:gridCol w="3826412">
                  <a:extLst>
                    <a:ext uri="{9D8B030D-6E8A-4147-A177-3AD203B41FA5}">
                      <a16:colId xmlns:a16="http://schemas.microsoft.com/office/drawing/2014/main" val="3744954949"/>
                    </a:ext>
                  </a:extLst>
                </a:gridCol>
                <a:gridCol w="4572000">
                  <a:extLst>
                    <a:ext uri="{9D8B030D-6E8A-4147-A177-3AD203B41FA5}">
                      <a16:colId xmlns:a16="http://schemas.microsoft.com/office/drawing/2014/main" val="900847063"/>
                    </a:ext>
                  </a:extLst>
                </a:gridCol>
              </a:tblGrid>
              <a:tr h="385339">
                <a:tc>
                  <a:txBody>
                    <a:bodyPr/>
                    <a:lstStyle/>
                    <a:p>
                      <a:r>
                        <a:rPr lang="en-US" sz="2200" b="1" dirty="0">
                          <a:latin typeface="Times New Roman" panose="02020603050405020304" pitchFamily="18" charset="0"/>
                          <a:cs typeface="Times New Roman" panose="02020603050405020304" pitchFamily="18" charset="0"/>
                        </a:rPr>
                        <a:t>Aspect</a:t>
                      </a:r>
                      <a:endParaRPr lang="en-US" sz="2200" dirty="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b="1">
                          <a:latin typeface="Times New Roman" panose="02020603050405020304" pitchFamily="18" charset="0"/>
                          <a:cs typeface="Times New Roman" panose="02020603050405020304" pitchFamily="18" charset="0"/>
                        </a:rPr>
                        <a:t>CRT Monitor</a:t>
                      </a:r>
                      <a:endParaRPr lang="en-US" sz="220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b="1">
                          <a:latin typeface="Times New Roman" panose="02020603050405020304" pitchFamily="18" charset="0"/>
                          <a:cs typeface="Times New Roman" panose="02020603050405020304" pitchFamily="18" charset="0"/>
                        </a:rPr>
                        <a:t>LCD Monitor</a:t>
                      </a:r>
                      <a:endParaRPr lang="en-US" sz="2200">
                        <a:latin typeface="Times New Roman" panose="02020603050405020304" pitchFamily="18" charset="0"/>
                        <a:cs typeface="Times New Roman" panose="02020603050405020304" pitchFamily="18" charset="0"/>
                      </a:endParaRPr>
                    </a:p>
                  </a:txBody>
                  <a:tcPr marL="77702" marR="77702" marT="38851" marB="38851" anchor="ctr"/>
                </a:tc>
                <a:extLst>
                  <a:ext uri="{0D108BD9-81ED-4DB2-BD59-A6C34878D82A}">
                    <a16:rowId xmlns:a16="http://schemas.microsoft.com/office/drawing/2014/main" val="1780971442"/>
                  </a:ext>
                </a:extLst>
              </a:tr>
              <a:tr h="385339">
                <a:tc>
                  <a:txBody>
                    <a:bodyPr/>
                    <a:lstStyle/>
                    <a:p>
                      <a:r>
                        <a:rPr lang="en-US" sz="2200" b="1" dirty="0">
                          <a:latin typeface="Times New Roman" panose="02020603050405020304" pitchFamily="18" charset="0"/>
                          <a:cs typeface="Times New Roman" panose="02020603050405020304" pitchFamily="18" charset="0"/>
                        </a:rPr>
                        <a:t>Size and Weight</a:t>
                      </a:r>
                      <a:endParaRPr lang="en-US" sz="2200" dirty="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Bulky and heavy</a:t>
                      </a: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Slim and lightweight</a:t>
                      </a:r>
                    </a:p>
                  </a:txBody>
                  <a:tcPr marL="77702" marR="77702" marT="38851" marB="38851" anchor="ctr"/>
                </a:tc>
                <a:extLst>
                  <a:ext uri="{0D108BD9-81ED-4DB2-BD59-A6C34878D82A}">
                    <a16:rowId xmlns:a16="http://schemas.microsoft.com/office/drawing/2014/main" val="3780634306"/>
                  </a:ext>
                </a:extLst>
              </a:tr>
              <a:tr h="385339">
                <a:tc>
                  <a:txBody>
                    <a:bodyPr/>
                    <a:lstStyle/>
                    <a:p>
                      <a:r>
                        <a:rPr lang="en-US" sz="2200" b="1" dirty="0">
                          <a:latin typeface="Times New Roman" panose="02020603050405020304" pitchFamily="18" charset="0"/>
                          <a:cs typeface="Times New Roman" panose="02020603050405020304" pitchFamily="18" charset="0"/>
                        </a:rPr>
                        <a:t>Power Consumption</a:t>
                      </a:r>
                      <a:endParaRPr lang="en-US" sz="2200" dirty="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High</a:t>
                      </a: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Low</a:t>
                      </a:r>
                    </a:p>
                  </a:txBody>
                  <a:tcPr marL="77702" marR="77702" marT="38851" marB="38851" anchor="ctr"/>
                </a:tc>
                <a:extLst>
                  <a:ext uri="{0D108BD9-81ED-4DB2-BD59-A6C34878D82A}">
                    <a16:rowId xmlns:a16="http://schemas.microsoft.com/office/drawing/2014/main" val="1030027712"/>
                  </a:ext>
                </a:extLst>
              </a:tr>
              <a:tr h="698177">
                <a:tc>
                  <a:txBody>
                    <a:bodyPr/>
                    <a:lstStyle/>
                    <a:p>
                      <a:r>
                        <a:rPr lang="en-US" sz="2200" b="1" dirty="0">
                          <a:latin typeface="Times New Roman" panose="02020603050405020304" pitchFamily="18" charset="0"/>
                          <a:cs typeface="Times New Roman" panose="02020603050405020304" pitchFamily="18" charset="0"/>
                        </a:rPr>
                        <a:t>Display Technology</a:t>
                      </a:r>
                      <a:endParaRPr lang="en-US" sz="2200" dirty="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Electron beams and phosphors</a:t>
                      </a: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Liquid crystals and backlight</a:t>
                      </a:r>
                    </a:p>
                  </a:txBody>
                  <a:tcPr marL="77702" marR="77702" marT="38851" marB="38851" anchor="ctr"/>
                </a:tc>
                <a:extLst>
                  <a:ext uri="{0D108BD9-81ED-4DB2-BD59-A6C34878D82A}">
                    <a16:rowId xmlns:a16="http://schemas.microsoft.com/office/drawing/2014/main" val="893670189"/>
                  </a:ext>
                </a:extLst>
              </a:tr>
              <a:tr h="385339">
                <a:tc>
                  <a:txBody>
                    <a:bodyPr/>
                    <a:lstStyle/>
                    <a:p>
                      <a:r>
                        <a:rPr lang="en-US" sz="2200" b="1" dirty="0">
                          <a:latin typeface="Times New Roman" panose="02020603050405020304" pitchFamily="18" charset="0"/>
                          <a:cs typeface="Times New Roman" panose="02020603050405020304" pitchFamily="18" charset="0"/>
                        </a:rPr>
                        <a:t>Resolution</a:t>
                      </a:r>
                      <a:endParaRPr lang="en-US" sz="2200" dirty="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dirty="0">
                          <a:latin typeface="Times New Roman" panose="02020603050405020304" pitchFamily="18" charset="0"/>
                          <a:cs typeface="Times New Roman" panose="02020603050405020304" pitchFamily="18" charset="0"/>
                        </a:rPr>
                        <a:t>Variable, fixed resolution</a:t>
                      </a: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Native resolution</a:t>
                      </a:r>
                    </a:p>
                  </a:txBody>
                  <a:tcPr marL="77702" marR="77702" marT="38851" marB="38851" anchor="ctr"/>
                </a:tc>
                <a:extLst>
                  <a:ext uri="{0D108BD9-81ED-4DB2-BD59-A6C34878D82A}">
                    <a16:rowId xmlns:a16="http://schemas.microsoft.com/office/drawing/2014/main" val="1175939330"/>
                  </a:ext>
                </a:extLst>
              </a:tr>
              <a:tr h="698177">
                <a:tc>
                  <a:txBody>
                    <a:bodyPr/>
                    <a:lstStyle/>
                    <a:p>
                      <a:r>
                        <a:rPr lang="en-US" sz="2200" b="1" dirty="0">
                          <a:latin typeface="Times New Roman" panose="02020603050405020304" pitchFamily="18" charset="0"/>
                          <a:cs typeface="Times New Roman" panose="02020603050405020304" pitchFamily="18" charset="0"/>
                        </a:rPr>
                        <a:t>Viewing Angle</a:t>
                      </a:r>
                      <a:endParaRPr lang="en-US" sz="2200" dirty="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dirty="0">
                          <a:latin typeface="Times New Roman" panose="02020603050405020304" pitchFamily="18" charset="0"/>
                          <a:cs typeface="Times New Roman" panose="02020603050405020304" pitchFamily="18" charset="0"/>
                        </a:rPr>
                        <a:t>Wide</a:t>
                      </a:r>
                    </a:p>
                  </a:txBody>
                  <a:tcPr marL="77702" marR="77702" marT="38851" marB="38851" anchor="ctr"/>
                </a:tc>
                <a:tc>
                  <a:txBody>
                    <a:bodyPr/>
                    <a:lstStyle/>
                    <a:p>
                      <a:r>
                        <a:rPr lang="en-US" sz="2200" dirty="0">
                          <a:latin typeface="Times New Roman" panose="02020603050405020304" pitchFamily="18" charset="0"/>
                          <a:cs typeface="Times New Roman" panose="02020603050405020304" pitchFamily="18" charset="0"/>
                        </a:rPr>
                        <a:t>Limited in older models, improved in newer ones</a:t>
                      </a:r>
                    </a:p>
                  </a:txBody>
                  <a:tcPr marL="77702" marR="77702" marT="38851" marB="38851" anchor="ctr"/>
                </a:tc>
                <a:extLst>
                  <a:ext uri="{0D108BD9-81ED-4DB2-BD59-A6C34878D82A}">
                    <a16:rowId xmlns:a16="http://schemas.microsoft.com/office/drawing/2014/main" val="3354505846"/>
                  </a:ext>
                </a:extLst>
              </a:tr>
              <a:tr h="698177">
                <a:tc>
                  <a:txBody>
                    <a:bodyPr/>
                    <a:lstStyle/>
                    <a:p>
                      <a:r>
                        <a:rPr lang="en-US" sz="2200" b="1">
                          <a:latin typeface="Times New Roman" panose="02020603050405020304" pitchFamily="18" charset="0"/>
                          <a:cs typeface="Times New Roman" panose="02020603050405020304" pitchFamily="18" charset="0"/>
                        </a:rPr>
                        <a:t>Color Quality</a:t>
                      </a:r>
                      <a:endParaRPr lang="en-US" sz="220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dirty="0">
                          <a:latin typeface="Times New Roman" panose="02020603050405020304" pitchFamily="18" charset="0"/>
                          <a:cs typeface="Times New Roman" panose="02020603050405020304" pitchFamily="18" charset="0"/>
                        </a:rPr>
                        <a:t>Deep colors, high contrast</a:t>
                      </a: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Sharper image, may have less depth in colors</a:t>
                      </a:r>
                    </a:p>
                  </a:txBody>
                  <a:tcPr marL="77702" marR="77702" marT="38851" marB="38851" anchor="ctr"/>
                </a:tc>
                <a:extLst>
                  <a:ext uri="{0D108BD9-81ED-4DB2-BD59-A6C34878D82A}">
                    <a16:rowId xmlns:a16="http://schemas.microsoft.com/office/drawing/2014/main" val="3158473093"/>
                  </a:ext>
                </a:extLst>
              </a:tr>
              <a:tr h="385339">
                <a:tc>
                  <a:txBody>
                    <a:bodyPr/>
                    <a:lstStyle/>
                    <a:p>
                      <a:r>
                        <a:rPr lang="en-US" sz="2200" b="1">
                          <a:latin typeface="Times New Roman" panose="02020603050405020304" pitchFamily="18" charset="0"/>
                          <a:cs typeface="Times New Roman" panose="02020603050405020304" pitchFamily="18" charset="0"/>
                        </a:rPr>
                        <a:t>Durability</a:t>
                      </a:r>
                      <a:endParaRPr lang="en-US" sz="220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dirty="0">
                          <a:latin typeface="Times New Roman" panose="02020603050405020304" pitchFamily="18" charset="0"/>
                          <a:cs typeface="Times New Roman" panose="02020603050405020304" pitchFamily="18" charset="0"/>
                        </a:rPr>
                        <a:t>Prone to burn-in</a:t>
                      </a: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No burn-in issues</a:t>
                      </a:r>
                    </a:p>
                  </a:txBody>
                  <a:tcPr marL="77702" marR="77702" marT="38851" marB="38851" anchor="ctr"/>
                </a:tc>
                <a:extLst>
                  <a:ext uri="{0D108BD9-81ED-4DB2-BD59-A6C34878D82A}">
                    <a16:rowId xmlns:a16="http://schemas.microsoft.com/office/drawing/2014/main" val="3967630101"/>
                  </a:ext>
                </a:extLst>
              </a:tr>
              <a:tr h="698177">
                <a:tc>
                  <a:txBody>
                    <a:bodyPr/>
                    <a:lstStyle/>
                    <a:p>
                      <a:r>
                        <a:rPr lang="en-US" sz="2200" b="1">
                          <a:latin typeface="Times New Roman" panose="02020603050405020304" pitchFamily="18" charset="0"/>
                          <a:cs typeface="Times New Roman" panose="02020603050405020304" pitchFamily="18" charset="0"/>
                        </a:rPr>
                        <a:t>Motion Blur</a:t>
                      </a:r>
                      <a:endParaRPr lang="en-US" sz="220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dirty="0">
                          <a:latin typeface="Times New Roman" panose="02020603050405020304" pitchFamily="18" charset="0"/>
                          <a:cs typeface="Times New Roman" panose="02020603050405020304" pitchFamily="18" charset="0"/>
                        </a:rPr>
                        <a:t>Minimal</a:t>
                      </a: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Possible in older models, improved in newer ones</a:t>
                      </a:r>
                    </a:p>
                  </a:txBody>
                  <a:tcPr marL="77702" marR="77702" marT="38851" marB="38851" anchor="ctr"/>
                </a:tc>
                <a:extLst>
                  <a:ext uri="{0D108BD9-81ED-4DB2-BD59-A6C34878D82A}">
                    <a16:rowId xmlns:a16="http://schemas.microsoft.com/office/drawing/2014/main" val="2600089290"/>
                  </a:ext>
                </a:extLst>
              </a:tr>
              <a:tr h="698177">
                <a:tc>
                  <a:txBody>
                    <a:bodyPr/>
                    <a:lstStyle/>
                    <a:p>
                      <a:r>
                        <a:rPr lang="en-US" sz="2200" b="1" dirty="0">
                          <a:latin typeface="Times New Roman" panose="02020603050405020304" pitchFamily="18" charset="0"/>
                          <a:cs typeface="Times New Roman" panose="02020603050405020304" pitchFamily="18" charset="0"/>
                        </a:rPr>
                        <a:t>Environmental Impact</a:t>
                      </a:r>
                      <a:endParaRPr lang="en-US" sz="2200" dirty="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Contains hazardous materials</a:t>
                      </a:r>
                    </a:p>
                  </a:txBody>
                  <a:tcPr marL="77702" marR="77702" marT="38851" marB="38851" anchor="ctr"/>
                </a:tc>
                <a:tc>
                  <a:txBody>
                    <a:bodyPr/>
                    <a:lstStyle/>
                    <a:p>
                      <a:r>
                        <a:rPr lang="en-US" sz="2200" dirty="0">
                          <a:latin typeface="Times New Roman" panose="02020603050405020304" pitchFamily="18" charset="0"/>
                          <a:cs typeface="Times New Roman" panose="02020603050405020304" pitchFamily="18" charset="0"/>
                        </a:rPr>
                        <a:t>More eco-friendly and easier to recycle</a:t>
                      </a:r>
                    </a:p>
                  </a:txBody>
                  <a:tcPr marL="77702" marR="77702" marT="38851" marB="38851" anchor="ctr"/>
                </a:tc>
                <a:extLst>
                  <a:ext uri="{0D108BD9-81ED-4DB2-BD59-A6C34878D82A}">
                    <a16:rowId xmlns:a16="http://schemas.microsoft.com/office/drawing/2014/main" val="2052183072"/>
                  </a:ext>
                </a:extLst>
              </a:tr>
              <a:tr h="385339">
                <a:tc>
                  <a:txBody>
                    <a:bodyPr/>
                    <a:lstStyle/>
                    <a:p>
                      <a:r>
                        <a:rPr lang="en-US" sz="2200" b="1">
                          <a:latin typeface="Times New Roman" panose="02020603050405020304" pitchFamily="18" charset="0"/>
                          <a:cs typeface="Times New Roman" panose="02020603050405020304" pitchFamily="18" charset="0"/>
                        </a:rPr>
                        <a:t>Space Requirement</a:t>
                      </a:r>
                      <a:endParaRPr lang="en-US" sz="2200">
                        <a:latin typeface="Times New Roman" panose="02020603050405020304" pitchFamily="18" charset="0"/>
                        <a:cs typeface="Times New Roman" panose="02020603050405020304" pitchFamily="18" charset="0"/>
                      </a:endParaRPr>
                    </a:p>
                  </a:txBody>
                  <a:tcPr marL="77702" marR="77702" marT="38851" marB="38851" anchor="ctr"/>
                </a:tc>
                <a:tc>
                  <a:txBody>
                    <a:bodyPr/>
                    <a:lstStyle/>
                    <a:p>
                      <a:r>
                        <a:rPr lang="en-US" sz="2200">
                          <a:latin typeface="Times New Roman" panose="02020603050405020304" pitchFamily="18" charset="0"/>
                          <a:cs typeface="Times New Roman" panose="02020603050405020304" pitchFamily="18" charset="0"/>
                        </a:rPr>
                        <a:t>Requires more space</a:t>
                      </a:r>
                    </a:p>
                  </a:txBody>
                  <a:tcPr marL="77702" marR="77702" marT="38851" marB="38851" anchor="ctr"/>
                </a:tc>
                <a:tc>
                  <a:txBody>
                    <a:bodyPr/>
                    <a:lstStyle/>
                    <a:p>
                      <a:r>
                        <a:rPr lang="en-US" sz="2200" dirty="0">
                          <a:latin typeface="Times New Roman" panose="02020603050405020304" pitchFamily="18" charset="0"/>
                          <a:cs typeface="Times New Roman" panose="02020603050405020304" pitchFamily="18" charset="0"/>
                        </a:rPr>
                        <a:t>Compact and space-saving</a:t>
                      </a:r>
                    </a:p>
                  </a:txBody>
                  <a:tcPr marL="77702" marR="77702" marT="38851" marB="38851" anchor="ctr"/>
                </a:tc>
                <a:extLst>
                  <a:ext uri="{0D108BD9-81ED-4DB2-BD59-A6C34878D82A}">
                    <a16:rowId xmlns:a16="http://schemas.microsoft.com/office/drawing/2014/main" val="2677167469"/>
                  </a:ext>
                </a:extLst>
              </a:tr>
            </a:tbl>
          </a:graphicData>
        </a:graphic>
      </p:graphicFrame>
      <p:sp>
        <p:nvSpPr>
          <p:cNvPr id="4" name="Rectangle 1">
            <a:extLst>
              <a:ext uri="{FF2B5EF4-FFF2-40B4-BE49-F238E27FC236}">
                <a16:creationId xmlns:a16="http://schemas.microsoft.com/office/drawing/2014/main" id="{CA53B88A-72D3-4622-9F1B-E97D852B2CA6}"/>
              </a:ext>
            </a:extLst>
          </p:cNvPr>
          <p:cNvSpPr>
            <a:spLocks noChangeArrowheads="1"/>
          </p:cNvSpPr>
          <p:nvPr/>
        </p:nvSpPr>
        <p:spPr bwMode="auto">
          <a:xfrm>
            <a:off x="86751" y="951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Here’s a concise comparison in tabular form:</a:t>
            </a:r>
          </a:p>
        </p:txBody>
      </p:sp>
    </p:spTree>
    <p:extLst>
      <p:ext uri="{BB962C8B-B14F-4D97-AF65-F5344CB8AC3E}">
        <p14:creationId xmlns:p14="http://schemas.microsoft.com/office/powerpoint/2010/main" val="934203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36C62F6-65EE-444C-8E5D-E063CEE733A0}"/>
              </a:ext>
            </a:extLst>
          </p:cNvPr>
          <p:cNvGraphicFramePr>
            <a:graphicFrameLocks noGrp="1"/>
          </p:cNvGraphicFramePr>
          <p:nvPr>
            <p:extLst>
              <p:ext uri="{D42A27DB-BD31-4B8C-83A1-F6EECF244321}">
                <p14:modId xmlns:p14="http://schemas.microsoft.com/office/powerpoint/2010/main" val="2237938789"/>
              </p:ext>
            </p:extLst>
          </p:nvPr>
        </p:nvGraphicFramePr>
        <p:xfrm>
          <a:off x="359898" y="565259"/>
          <a:ext cx="11260017" cy="5976216"/>
        </p:xfrm>
        <a:graphic>
          <a:graphicData uri="http://schemas.openxmlformats.org/drawingml/2006/table">
            <a:tbl>
              <a:tblPr>
                <a:tableStyleId>{284E427A-3D55-4303-BF80-6455036E1DE7}</a:tableStyleId>
              </a:tblPr>
              <a:tblGrid>
                <a:gridCol w="2085050">
                  <a:extLst>
                    <a:ext uri="{9D8B030D-6E8A-4147-A177-3AD203B41FA5}">
                      <a16:colId xmlns:a16="http://schemas.microsoft.com/office/drawing/2014/main" val="1481429608"/>
                    </a:ext>
                  </a:extLst>
                </a:gridCol>
                <a:gridCol w="4699833">
                  <a:extLst>
                    <a:ext uri="{9D8B030D-6E8A-4147-A177-3AD203B41FA5}">
                      <a16:colId xmlns:a16="http://schemas.microsoft.com/office/drawing/2014/main" val="646680829"/>
                    </a:ext>
                  </a:extLst>
                </a:gridCol>
                <a:gridCol w="4475134">
                  <a:extLst>
                    <a:ext uri="{9D8B030D-6E8A-4147-A177-3AD203B41FA5}">
                      <a16:colId xmlns:a16="http://schemas.microsoft.com/office/drawing/2014/main" val="922740469"/>
                    </a:ext>
                  </a:extLst>
                </a:gridCol>
              </a:tblGrid>
              <a:tr h="577014">
                <a:tc>
                  <a:txBody>
                    <a:bodyPr/>
                    <a:lstStyle/>
                    <a:p>
                      <a:r>
                        <a:rPr lang="en-US" sz="2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Aspect</a:t>
                      </a:r>
                      <a:endParaRPr lang="en-US" sz="22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nchor="ctr"/>
                </a:tc>
                <a:tc>
                  <a:txBody>
                    <a:bodyPr/>
                    <a:lstStyle/>
                    <a:p>
                      <a:r>
                        <a:rPr lang="en-US" sz="2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LED Monitor</a:t>
                      </a:r>
                      <a:endParaRPr lang="en-US" sz="22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nchor="ctr"/>
                </a:tc>
                <a:tc>
                  <a:txBody>
                    <a:bodyPr/>
                    <a:lstStyle/>
                    <a:p>
                      <a:r>
                        <a:rPr lang="en-US" sz="2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LCD Monitor</a:t>
                      </a:r>
                      <a:endParaRPr lang="en-US" sz="22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688100683"/>
                  </a:ext>
                </a:extLst>
              </a:tr>
              <a:tr h="577014">
                <a:tc>
                  <a:txBody>
                    <a:bodyPr/>
                    <a:lstStyle/>
                    <a:p>
                      <a:r>
                        <a:rPr lang="en-US" sz="2200" b="1" dirty="0">
                          <a:latin typeface="Times New Roman" panose="02020603050405020304" pitchFamily="18" charset="0"/>
                          <a:cs typeface="Times New Roman" panose="02020603050405020304" pitchFamily="18" charset="0"/>
                        </a:rPr>
                        <a:t>Full Form</a:t>
                      </a:r>
                      <a:endParaRPr lang="en-US" sz="2200" dirty="0">
                        <a:latin typeface="Times New Roman" panose="02020603050405020304" pitchFamily="18" charset="0"/>
                        <a:cs typeface="Times New Roman" panose="02020603050405020304" pitchFamily="18" charset="0"/>
                      </a:endParaRPr>
                    </a:p>
                  </a:txBody>
                  <a:tcPr anchor="ctr"/>
                </a:tc>
                <a:tc>
                  <a:txBody>
                    <a:bodyPr/>
                    <a:lstStyle/>
                    <a:p>
                      <a:r>
                        <a:rPr lang="en-US" sz="2200">
                          <a:latin typeface="Times New Roman" panose="02020603050405020304" pitchFamily="18" charset="0"/>
                          <a:cs typeface="Times New Roman" panose="02020603050405020304" pitchFamily="18" charset="0"/>
                        </a:rPr>
                        <a:t>Light Emitting Diode</a:t>
                      </a:r>
                    </a:p>
                  </a:txBody>
                  <a:tcPr anchor="ctr"/>
                </a:tc>
                <a:tc>
                  <a:txBody>
                    <a:bodyPr/>
                    <a:lstStyle/>
                    <a:p>
                      <a:r>
                        <a:rPr lang="en-US" sz="2200">
                          <a:latin typeface="Times New Roman" panose="02020603050405020304" pitchFamily="18" charset="0"/>
                          <a:cs typeface="Times New Roman" panose="02020603050405020304" pitchFamily="18" charset="0"/>
                        </a:rPr>
                        <a:t>Liquid Crystal Display</a:t>
                      </a:r>
                    </a:p>
                  </a:txBody>
                  <a:tcPr anchor="ctr"/>
                </a:tc>
                <a:extLst>
                  <a:ext uri="{0D108BD9-81ED-4DB2-BD59-A6C34878D82A}">
                    <a16:rowId xmlns:a16="http://schemas.microsoft.com/office/drawing/2014/main" val="641274990"/>
                  </a:ext>
                </a:extLst>
              </a:tr>
              <a:tr h="577014">
                <a:tc>
                  <a:txBody>
                    <a:bodyPr/>
                    <a:lstStyle/>
                    <a:p>
                      <a:r>
                        <a:rPr lang="en-US" sz="2200" b="1" dirty="0">
                          <a:latin typeface="Times New Roman" panose="02020603050405020304" pitchFamily="18" charset="0"/>
                          <a:cs typeface="Times New Roman" panose="02020603050405020304" pitchFamily="18" charset="0"/>
                        </a:rPr>
                        <a:t>Backlighting</a:t>
                      </a:r>
                      <a:endParaRPr lang="en-US" sz="2200" dirty="0">
                        <a:latin typeface="Times New Roman" panose="02020603050405020304" pitchFamily="18" charset="0"/>
                        <a:cs typeface="Times New Roman" panose="02020603050405020304" pitchFamily="18" charset="0"/>
                      </a:endParaRPr>
                    </a:p>
                  </a:txBody>
                  <a:tcPr anchor="ctr"/>
                </a:tc>
                <a:tc>
                  <a:txBody>
                    <a:bodyPr/>
                    <a:lstStyle/>
                    <a:p>
                      <a:r>
                        <a:rPr lang="en-US" sz="2200">
                          <a:latin typeface="Times New Roman" panose="02020603050405020304" pitchFamily="18" charset="0"/>
                          <a:cs typeface="Times New Roman" panose="02020603050405020304" pitchFamily="18" charset="0"/>
                        </a:rPr>
                        <a:t>Uses LED backlight</a:t>
                      </a:r>
                    </a:p>
                  </a:txBody>
                  <a:tcPr anchor="ctr"/>
                </a:tc>
                <a:tc>
                  <a:txBody>
                    <a:bodyPr/>
                    <a:lstStyle/>
                    <a:p>
                      <a:r>
                        <a:rPr lang="en-US" sz="2200">
                          <a:latin typeface="Times New Roman" panose="02020603050405020304" pitchFamily="18" charset="0"/>
                          <a:cs typeface="Times New Roman" panose="02020603050405020304" pitchFamily="18" charset="0"/>
                        </a:rPr>
                        <a:t>Uses fluorescent backlight (CCFL)</a:t>
                      </a:r>
                    </a:p>
                  </a:txBody>
                  <a:tcPr anchor="ctr"/>
                </a:tc>
                <a:extLst>
                  <a:ext uri="{0D108BD9-81ED-4DB2-BD59-A6C34878D82A}">
                    <a16:rowId xmlns:a16="http://schemas.microsoft.com/office/drawing/2014/main" val="2455062030"/>
                  </a:ext>
                </a:extLst>
              </a:tr>
              <a:tr h="1030382">
                <a:tc>
                  <a:txBody>
                    <a:bodyPr/>
                    <a:lstStyle/>
                    <a:p>
                      <a:r>
                        <a:rPr lang="en-US" sz="2200" b="1" dirty="0">
                          <a:latin typeface="Times New Roman" panose="02020603050405020304" pitchFamily="18" charset="0"/>
                          <a:cs typeface="Times New Roman" panose="02020603050405020304" pitchFamily="18" charset="0"/>
                        </a:rPr>
                        <a:t>Power Consumption</a:t>
                      </a:r>
                      <a:endParaRPr lang="en-US" sz="2200" dirty="0">
                        <a:latin typeface="Times New Roman" panose="02020603050405020304" pitchFamily="18" charset="0"/>
                        <a:cs typeface="Times New Roman" panose="02020603050405020304" pitchFamily="18" charset="0"/>
                      </a:endParaRPr>
                    </a:p>
                  </a:txBody>
                  <a:tcPr anchor="ctr"/>
                </a:tc>
                <a:tc>
                  <a:txBody>
                    <a:bodyPr/>
                    <a:lstStyle/>
                    <a:p>
                      <a:r>
                        <a:rPr lang="en-US" sz="2200" dirty="0">
                          <a:latin typeface="Times New Roman" panose="02020603050405020304" pitchFamily="18" charset="0"/>
                          <a:cs typeface="Times New Roman" panose="02020603050405020304" pitchFamily="18" charset="0"/>
                        </a:rPr>
                        <a:t>More energy-efficient</a:t>
                      </a:r>
                    </a:p>
                  </a:txBody>
                  <a:tcPr anchor="ctr"/>
                </a:tc>
                <a:tc>
                  <a:txBody>
                    <a:bodyPr/>
                    <a:lstStyle/>
                    <a:p>
                      <a:r>
                        <a:rPr lang="en-US" sz="2200">
                          <a:latin typeface="Times New Roman" panose="02020603050405020304" pitchFamily="18" charset="0"/>
                          <a:cs typeface="Times New Roman" panose="02020603050405020304" pitchFamily="18" charset="0"/>
                        </a:rPr>
                        <a:t>Consumes more power due to CCFL backlighting</a:t>
                      </a:r>
                    </a:p>
                  </a:txBody>
                  <a:tcPr anchor="ctr"/>
                </a:tc>
                <a:extLst>
                  <a:ext uri="{0D108BD9-81ED-4DB2-BD59-A6C34878D82A}">
                    <a16:rowId xmlns:a16="http://schemas.microsoft.com/office/drawing/2014/main" val="3760857368"/>
                  </a:ext>
                </a:extLst>
              </a:tr>
              <a:tr h="1030382">
                <a:tc>
                  <a:txBody>
                    <a:bodyPr/>
                    <a:lstStyle/>
                    <a:p>
                      <a:r>
                        <a:rPr lang="en-US" sz="2200" b="1" dirty="0">
                          <a:latin typeface="Times New Roman" panose="02020603050405020304" pitchFamily="18" charset="0"/>
                          <a:cs typeface="Times New Roman" panose="02020603050405020304" pitchFamily="18" charset="0"/>
                        </a:rPr>
                        <a:t>Brightness</a:t>
                      </a:r>
                      <a:endParaRPr lang="en-US" sz="2200" dirty="0">
                        <a:latin typeface="Times New Roman" panose="02020603050405020304" pitchFamily="18" charset="0"/>
                        <a:cs typeface="Times New Roman" panose="02020603050405020304" pitchFamily="18" charset="0"/>
                      </a:endParaRPr>
                    </a:p>
                  </a:txBody>
                  <a:tcPr anchor="ctr"/>
                </a:tc>
                <a:tc>
                  <a:txBody>
                    <a:bodyPr/>
                    <a:lstStyle/>
                    <a:p>
                      <a:r>
                        <a:rPr lang="en-US" sz="2200" dirty="0">
                          <a:latin typeface="Times New Roman" panose="02020603050405020304" pitchFamily="18" charset="0"/>
                          <a:cs typeface="Times New Roman" panose="02020603050405020304" pitchFamily="18" charset="0"/>
                        </a:rPr>
                        <a:t>Higher brightness and better contrast</a:t>
                      </a:r>
                    </a:p>
                  </a:txBody>
                  <a:tcPr anchor="ctr"/>
                </a:tc>
                <a:tc>
                  <a:txBody>
                    <a:bodyPr/>
                    <a:lstStyle/>
                    <a:p>
                      <a:r>
                        <a:rPr lang="en-US" sz="2200">
                          <a:latin typeface="Times New Roman" panose="02020603050405020304" pitchFamily="18" charset="0"/>
                          <a:cs typeface="Times New Roman" panose="02020603050405020304" pitchFamily="18" charset="0"/>
                        </a:rPr>
                        <a:t>Lower brightness compared to LED</a:t>
                      </a:r>
                    </a:p>
                  </a:txBody>
                  <a:tcPr anchor="ctr"/>
                </a:tc>
                <a:extLst>
                  <a:ext uri="{0D108BD9-81ED-4DB2-BD59-A6C34878D82A}">
                    <a16:rowId xmlns:a16="http://schemas.microsoft.com/office/drawing/2014/main" val="2724589262"/>
                  </a:ext>
                </a:extLst>
              </a:tr>
              <a:tr h="577014">
                <a:tc>
                  <a:txBody>
                    <a:bodyPr/>
                    <a:lstStyle/>
                    <a:p>
                      <a:r>
                        <a:rPr lang="en-US" sz="2200" b="1">
                          <a:latin typeface="Times New Roman" panose="02020603050405020304" pitchFamily="18" charset="0"/>
                          <a:cs typeface="Times New Roman" panose="02020603050405020304" pitchFamily="18" charset="0"/>
                        </a:rPr>
                        <a:t>Thickness</a:t>
                      </a:r>
                      <a:endParaRPr lang="en-US" sz="2200">
                        <a:latin typeface="Times New Roman" panose="02020603050405020304" pitchFamily="18" charset="0"/>
                        <a:cs typeface="Times New Roman" panose="02020603050405020304" pitchFamily="18" charset="0"/>
                      </a:endParaRPr>
                    </a:p>
                  </a:txBody>
                  <a:tcPr anchor="ctr"/>
                </a:tc>
                <a:tc>
                  <a:txBody>
                    <a:bodyPr/>
                    <a:lstStyle/>
                    <a:p>
                      <a:r>
                        <a:rPr lang="en-US" sz="2200" dirty="0">
                          <a:latin typeface="Times New Roman" panose="02020603050405020304" pitchFamily="18" charset="0"/>
                          <a:cs typeface="Times New Roman" panose="02020603050405020304" pitchFamily="18" charset="0"/>
                        </a:rPr>
                        <a:t>Thinner and more compact</a:t>
                      </a:r>
                    </a:p>
                  </a:txBody>
                  <a:tcPr anchor="ctr"/>
                </a:tc>
                <a:tc>
                  <a:txBody>
                    <a:bodyPr/>
                    <a:lstStyle/>
                    <a:p>
                      <a:r>
                        <a:rPr lang="en-US" sz="2200">
                          <a:latin typeface="Times New Roman" panose="02020603050405020304" pitchFamily="18" charset="0"/>
                          <a:cs typeface="Times New Roman" panose="02020603050405020304" pitchFamily="18" charset="0"/>
                        </a:rPr>
                        <a:t>Thicker due to CCFL backlighting</a:t>
                      </a:r>
                    </a:p>
                  </a:txBody>
                  <a:tcPr anchor="ctr"/>
                </a:tc>
                <a:extLst>
                  <a:ext uri="{0D108BD9-81ED-4DB2-BD59-A6C34878D82A}">
                    <a16:rowId xmlns:a16="http://schemas.microsoft.com/office/drawing/2014/main" val="1307221151"/>
                  </a:ext>
                </a:extLst>
              </a:tr>
              <a:tr h="1030382">
                <a:tc>
                  <a:txBody>
                    <a:bodyPr/>
                    <a:lstStyle/>
                    <a:p>
                      <a:r>
                        <a:rPr lang="en-US" sz="2200" b="1">
                          <a:latin typeface="Times New Roman" panose="02020603050405020304" pitchFamily="18" charset="0"/>
                          <a:cs typeface="Times New Roman" panose="02020603050405020304" pitchFamily="18" charset="0"/>
                        </a:rPr>
                        <a:t>Color Accuracy</a:t>
                      </a:r>
                      <a:endParaRPr lang="en-US" sz="2200">
                        <a:latin typeface="Times New Roman" panose="02020603050405020304" pitchFamily="18" charset="0"/>
                        <a:cs typeface="Times New Roman" panose="02020603050405020304" pitchFamily="18" charset="0"/>
                      </a:endParaRPr>
                    </a:p>
                  </a:txBody>
                  <a:tcPr anchor="ctr"/>
                </a:tc>
                <a:tc>
                  <a:txBody>
                    <a:bodyPr/>
                    <a:lstStyle/>
                    <a:p>
                      <a:r>
                        <a:rPr lang="en-US" sz="2200" dirty="0">
                          <a:latin typeface="Times New Roman" panose="02020603050405020304" pitchFamily="18" charset="0"/>
                          <a:cs typeface="Times New Roman" panose="02020603050405020304" pitchFamily="18" charset="0"/>
                        </a:rPr>
                        <a:t>Better color accuracy and deeper blacks</a:t>
                      </a:r>
                    </a:p>
                  </a:txBody>
                  <a:tcPr anchor="ctr"/>
                </a:tc>
                <a:tc>
                  <a:txBody>
                    <a:bodyPr/>
                    <a:lstStyle/>
                    <a:p>
                      <a:r>
                        <a:rPr lang="en-US" sz="2200" dirty="0">
                          <a:latin typeface="Times New Roman" panose="02020603050405020304" pitchFamily="18" charset="0"/>
                          <a:cs typeface="Times New Roman" panose="02020603050405020304" pitchFamily="18" charset="0"/>
                        </a:rPr>
                        <a:t>Less vibrant colors and contrast</a:t>
                      </a:r>
                    </a:p>
                  </a:txBody>
                  <a:tcPr anchor="ctr"/>
                </a:tc>
                <a:extLst>
                  <a:ext uri="{0D108BD9-81ED-4DB2-BD59-A6C34878D82A}">
                    <a16:rowId xmlns:a16="http://schemas.microsoft.com/office/drawing/2014/main" val="4151925917"/>
                  </a:ext>
                </a:extLst>
              </a:tr>
              <a:tr h="577014">
                <a:tc>
                  <a:txBody>
                    <a:bodyPr/>
                    <a:lstStyle/>
                    <a:p>
                      <a:r>
                        <a:rPr lang="en-US" sz="2200" b="1">
                          <a:latin typeface="Times New Roman" panose="02020603050405020304" pitchFamily="18" charset="0"/>
                          <a:cs typeface="Times New Roman" panose="02020603050405020304" pitchFamily="18" charset="0"/>
                        </a:rPr>
                        <a:t>Lifespan</a:t>
                      </a:r>
                      <a:endParaRPr lang="en-US" sz="2200">
                        <a:latin typeface="Times New Roman" panose="02020603050405020304" pitchFamily="18" charset="0"/>
                        <a:cs typeface="Times New Roman" panose="02020603050405020304" pitchFamily="18" charset="0"/>
                      </a:endParaRPr>
                    </a:p>
                  </a:txBody>
                  <a:tcPr anchor="ctr"/>
                </a:tc>
                <a:tc>
                  <a:txBody>
                    <a:bodyPr/>
                    <a:lstStyle/>
                    <a:p>
                      <a:r>
                        <a:rPr lang="en-US" sz="2200">
                          <a:latin typeface="Times New Roman" panose="02020603050405020304" pitchFamily="18" charset="0"/>
                          <a:cs typeface="Times New Roman" panose="02020603050405020304" pitchFamily="18" charset="0"/>
                        </a:rPr>
                        <a:t>Longer lifespan</a:t>
                      </a:r>
                    </a:p>
                  </a:txBody>
                  <a:tcPr anchor="ctr"/>
                </a:tc>
                <a:tc>
                  <a:txBody>
                    <a:bodyPr/>
                    <a:lstStyle/>
                    <a:p>
                      <a:r>
                        <a:rPr lang="en-US" sz="2200" dirty="0">
                          <a:latin typeface="Times New Roman" panose="02020603050405020304" pitchFamily="18" charset="0"/>
                          <a:cs typeface="Times New Roman" panose="02020603050405020304" pitchFamily="18" charset="0"/>
                        </a:rPr>
                        <a:t>Shorter lifespan compared to LED</a:t>
                      </a:r>
                    </a:p>
                  </a:txBody>
                  <a:tcPr anchor="ctr"/>
                </a:tc>
                <a:extLst>
                  <a:ext uri="{0D108BD9-81ED-4DB2-BD59-A6C34878D82A}">
                    <a16:rowId xmlns:a16="http://schemas.microsoft.com/office/drawing/2014/main" val="3263354731"/>
                  </a:ext>
                </a:extLst>
              </a:tr>
            </a:tbl>
          </a:graphicData>
        </a:graphic>
      </p:graphicFrame>
      <p:sp>
        <p:nvSpPr>
          <p:cNvPr id="3" name="Rectangle 1">
            <a:extLst>
              <a:ext uri="{FF2B5EF4-FFF2-40B4-BE49-F238E27FC236}">
                <a16:creationId xmlns:a16="http://schemas.microsoft.com/office/drawing/2014/main" id="{B0406227-837D-44F9-B5FC-FED78B1C0D3F}"/>
              </a:ext>
            </a:extLst>
          </p:cNvPr>
          <p:cNvSpPr>
            <a:spLocks noChangeArrowheads="1"/>
          </p:cNvSpPr>
          <p:nvPr/>
        </p:nvSpPr>
        <p:spPr bwMode="auto">
          <a:xfrm>
            <a:off x="542778" y="31097"/>
            <a:ext cx="674268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FF0000"/>
                </a:solidFill>
                <a:effectLst>
                  <a:outerShdw blurRad="38100" dist="38100" dir="2700000" algn="tl">
                    <a:srgbClr val="000000">
                      <a:alpha val="43137"/>
                    </a:srgbClr>
                  </a:outerShdw>
                </a:effectLst>
                <a:latin typeface="Arial" panose="020B0604020202020204" pitchFamily="34" charset="0"/>
              </a:rPr>
              <a:t>Here’s a comparison between LED and LCD monitors </a:t>
            </a:r>
          </a:p>
        </p:txBody>
      </p:sp>
    </p:spTree>
    <p:extLst>
      <p:ext uri="{BB962C8B-B14F-4D97-AF65-F5344CB8AC3E}">
        <p14:creationId xmlns:p14="http://schemas.microsoft.com/office/powerpoint/2010/main" val="329173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165016-CB9A-459A-9657-3C0EFCE5F3F7}"/>
              </a:ext>
            </a:extLst>
          </p:cNvPr>
          <p:cNvSpPr txBox="1"/>
          <p:nvPr/>
        </p:nvSpPr>
        <p:spPr>
          <a:xfrm>
            <a:off x="0" y="168812"/>
            <a:ext cx="12192000" cy="4859792"/>
          </a:xfrm>
          <a:prstGeom prst="rect">
            <a:avLst/>
          </a:prstGeom>
          <a:noFill/>
        </p:spPr>
        <p:txBody>
          <a:bodyPr wrap="square" rtlCol="0">
            <a:spAutoFit/>
          </a:bodyPr>
          <a:lstStyle/>
          <a:p>
            <a:r>
              <a:rPr lang="en-US" dirty="0"/>
              <a:t>                                                       </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UNIT- 2   BASIC OF COMPUTER SYSTEM</a:t>
            </a:r>
          </a:p>
          <a:p>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Input Unit:</a:t>
            </a:r>
            <a:endParaRPr lang="en-US" sz="24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Input unit provides an interface between user and machine, for inputting data and instruction into the computer memory. Input unit accepts input, converts it into computer readable format and provides it for processing and storage. </a:t>
            </a:r>
          </a:p>
          <a:p>
            <a:pPr marL="0" marR="0" algn="just">
              <a:lnSpc>
                <a:spcPct val="115000"/>
              </a:lnSpc>
              <a:spcBef>
                <a:spcPts val="0"/>
              </a:spcBef>
              <a:spcAft>
                <a:spcPts val="0"/>
              </a:spcAft>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just">
              <a:lnSpc>
                <a:spcPct val="115000"/>
              </a:lnSpc>
              <a:spcBef>
                <a:spcPts val="0"/>
              </a:spcBef>
              <a:spcAft>
                <a:spcPts val="0"/>
              </a:spcAft>
            </a:pP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Input Devices:</a:t>
            </a:r>
            <a:endParaRPr lang="en-US" sz="24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The devices that are used to enter data and instructions or commands into the computer are called input devices. The input devices can be considered as the eyes and ears of computers. The most popular input devices are as follows:</a:t>
            </a:r>
          </a:p>
          <a:p>
            <a:endParaRPr lang="en-US"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9087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165016-CB9A-459A-9657-3C0EFCE5F3F7}"/>
              </a:ext>
            </a:extLst>
          </p:cNvPr>
          <p:cNvSpPr txBox="1"/>
          <p:nvPr/>
        </p:nvSpPr>
        <p:spPr>
          <a:xfrm>
            <a:off x="0" y="168812"/>
            <a:ext cx="12192000" cy="7238905"/>
          </a:xfrm>
          <a:prstGeom prst="rect">
            <a:avLst/>
          </a:prstGeom>
          <a:noFill/>
        </p:spPr>
        <p:txBody>
          <a:bodyPr wrap="square" rtlCol="0">
            <a:spAutoFit/>
          </a:bodyPr>
          <a:lstStyle/>
          <a:p>
            <a:pPr marR="0" lvl="0" algn="just">
              <a:lnSpc>
                <a:spcPct val="115000"/>
              </a:lnSpc>
              <a:spcBef>
                <a:spcPts val="0"/>
              </a:spcBef>
              <a:spcAft>
                <a:spcPts val="0"/>
              </a:spcAft>
            </a:pPr>
            <a:r>
              <a:rPr lang="en-US" dirty="0"/>
              <a:t>                                                     </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UNIT- 2   BASIC OF COMPUTER SYSTEM</a:t>
            </a:r>
          </a:p>
          <a:p>
            <a:pPr marR="0" lvl="0" algn="just">
              <a:lnSpc>
                <a:spcPct val="115000"/>
              </a:lnSpc>
              <a:spcBef>
                <a:spcPts val="0"/>
              </a:spcBef>
              <a:spcAft>
                <a:spcPts val="0"/>
              </a:spcAft>
            </a:pPr>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lphaUcParenR"/>
            </a:pPr>
            <a:r>
              <a:rPr lang="en-US" sz="2400" b="1" u="sng"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Keyboard:</a:t>
            </a:r>
            <a:endParaRPr lang="en-US" sz="2400" b="1"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keyboard is the most commonly used input device in the personal computer. It is used to feed data and instructions into a computer. A keyboard contains keys for each alphabetic characters, numbers, special characters and some additional keys for specific functions. A standard keyboard has 104 keys. There are 12 function keys in keyboard. The data and instructions are feed into the computer by pressing the related keys on the keyboard.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Keyboard Key Categories (Shortened):</a:t>
            </a:r>
          </a:p>
          <a:p>
            <a:pPr>
              <a:buFont typeface="+mj-lt"/>
              <a:buAutoNum type="arabicPeriod"/>
            </a:pPr>
            <a:r>
              <a:rPr lang="en-US" sz="2400" b="1" dirty="0">
                <a:latin typeface="Times New Roman" panose="02020603050405020304" pitchFamily="18" charset="0"/>
                <a:cs typeface="Times New Roman" panose="02020603050405020304" pitchFamily="18" charset="0"/>
              </a:rPr>
              <a:t>Alphanumeric Keys</a:t>
            </a:r>
            <a:r>
              <a:rPr lang="en-US" sz="2400" dirty="0">
                <a:latin typeface="Times New Roman" panose="02020603050405020304" pitchFamily="18" charset="0"/>
                <a:cs typeface="Times New Roman" panose="02020603050405020304" pitchFamily="18" charset="0"/>
              </a:rPr>
              <a:t>: Letters (A-Z), Numbers (0-9), Symbols (!, @, #).</a:t>
            </a:r>
          </a:p>
          <a:p>
            <a:pPr>
              <a:buFont typeface="+mj-lt"/>
              <a:buAutoNum type="arabicPeriod"/>
            </a:pPr>
            <a:r>
              <a:rPr lang="en-US" sz="2400" b="1" dirty="0">
                <a:latin typeface="Times New Roman" panose="02020603050405020304" pitchFamily="18" charset="0"/>
                <a:cs typeface="Times New Roman" panose="02020603050405020304" pitchFamily="18" charset="0"/>
              </a:rPr>
              <a:t>Modifier Keys</a:t>
            </a:r>
            <a:r>
              <a:rPr lang="en-US" sz="2400" dirty="0">
                <a:latin typeface="Times New Roman" panose="02020603050405020304" pitchFamily="18" charset="0"/>
                <a:cs typeface="Times New Roman" panose="02020603050405020304" pitchFamily="18" charset="0"/>
              </a:rPr>
              <a:t>: Shift, Ctrl, Alt, </a:t>
            </a:r>
            <a:r>
              <a:rPr lang="en-US" sz="2400" dirty="0" err="1">
                <a:latin typeface="Times New Roman" panose="02020603050405020304" pitchFamily="18" charset="0"/>
                <a:cs typeface="Times New Roman" panose="02020603050405020304" pitchFamily="18" charset="0"/>
              </a:rPr>
              <a:t>AltGr</a:t>
            </a:r>
            <a:r>
              <a:rPr lang="en-US" sz="2400" dirty="0">
                <a:latin typeface="Times New Roman" panose="02020603050405020304" pitchFamily="18" charset="0"/>
                <a:cs typeface="Times New Roman" panose="02020603050405020304" pitchFamily="18" charset="0"/>
              </a:rPr>
              <a:t>, Fn.</a:t>
            </a:r>
          </a:p>
          <a:p>
            <a:pPr>
              <a:buFont typeface="+mj-lt"/>
              <a:buAutoNum type="arabicPeriod"/>
            </a:pPr>
            <a:r>
              <a:rPr lang="en-US" sz="2400" b="1" dirty="0">
                <a:latin typeface="Times New Roman" panose="02020603050405020304" pitchFamily="18" charset="0"/>
                <a:cs typeface="Times New Roman" panose="02020603050405020304" pitchFamily="18" charset="0"/>
              </a:rPr>
              <a:t>Function Keys</a:t>
            </a:r>
            <a:r>
              <a:rPr lang="en-US" sz="2400" dirty="0">
                <a:latin typeface="Times New Roman" panose="02020603050405020304" pitchFamily="18" charset="0"/>
                <a:cs typeface="Times New Roman" panose="02020603050405020304" pitchFamily="18" charset="0"/>
              </a:rPr>
              <a:t>: F1–F12 (e.g., F1 for help, F5 to refresh).</a:t>
            </a:r>
          </a:p>
          <a:p>
            <a:pPr>
              <a:buFont typeface="+mj-lt"/>
              <a:buAutoNum type="arabicPeriod"/>
            </a:pPr>
            <a:r>
              <a:rPr lang="en-US" sz="2400" b="1" dirty="0">
                <a:latin typeface="Times New Roman" panose="02020603050405020304" pitchFamily="18" charset="0"/>
                <a:cs typeface="Times New Roman" panose="02020603050405020304" pitchFamily="18" charset="0"/>
              </a:rPr>
              <a:t>Navigation Keys</a:t>
            </a:r>
            <a:r>
              <a:rPr lang="en-US" sz="2400" dirty="0">
                <a:latin typeface="Times New Roman" panose="02020603050405020304" pitchFamily="18" charset="0"/>
                <a:cs typeface="Times New Roman" panose="02020603050405020304" pitchFamily="18" charset="0"/>
              </a:rPr>
              <a:t>: Arrows, Home, End, Page Up/Down, Insert, Delete.</a:t>
            </a:r>
          </a:p>
          <a:p>
            <a:pPr>
              <a:buFont typeface="+mj-lt"/>
              <a:buAutoNum type="arabicPeriod"/>
            </a:pPr>
            <a:r>
              <a:rPr lang="en-US" sz="2400" b="1" dirty="0">
                <a:latin typeface="Times New Roman" panose="02020603050405020304" pitchFamily="18" charset="0"/>
                <a:cs typeface="Times New Roman" panose="02020603050405020304" pitchFamily="18" charset="0"/>
              </a:rPr>
              <a:t>Control Keys</a:t>
            </a:r>
            <a:r>
              <a:rPr lang="en-US" sz="2400" dirty="0">
                <a:latin typeface="Times New Roman" panose="02020603050405020304" pitchFamily="18" charset="0"/>
                <a:cs typeface="Times New Roman" panose="02020603050405020304" pitchFamily="18" charset="0"/>
              </a:rPr>
              <a:t>: Esc, Print Screen, Pause/Break.</a:t>
            </a:r>
          </a:p>
          <a:p>
            <a:pPr>
              <a:buFont typeface="+mj-lt"/>
              <a:buAutoNum type="arabicPeriod"/>
            </a:pPr>
            <a:r>
              <a:rPr lang="en-US" sz="2400" b="1" dirty="0">
                <a:latin typeface="Times New Roman" panose="02020603050405020304" pitchFamily="18" charset="0"/>
                <a:cs typeface="Times New Roman" panose="02020603050405020304" pitchFamily="18" charset="0"/>
              </a:rPr>
              <a:t>Numeric Keypad</a:t>
            </a:r>
            <a:r>
              <a:rPr lang="en-US" sz="2400" dirty="0">
                <a:latin typeface="Times New Roman" panose="02020603050405020304" pitchFamily="18" charset="0"/>
                <a:cs typeface="Times New Roman" panose="02020603050405020304" pitchFamily="18" charset="0"/>
              </a:rPr>
              <a:t>: Numbers and math symbols (on full-size keyboards).</a:t>
            </a:r>
          </a:p>
          <a:p>
            <a:pPr>
              <a:buFont typeface="+mj-lt"/>
              <a:buAutoNum type="arabicPeriod"/>
            </a:pPr>
            <a:r>
              <a:rPr lang="en-US" sz="2400" b="1" dirty="0">
                <a:latin typeface="Times New Roman" panose="02020603050405020304" pitchFamily="18" charset="0"/>
                <a:cs typeface="Times New Roman" panose="02020603050405020304" pitchFamily="18" charset="0"/>
              </a:rPr>
              <a:t>Special Keys</a:t>
            </a:r>
            <a:r>
              <a:rPr lang="en-US" sz="2400" dirty="0">
                <a:latin typeface="Times New Roman" panose="02020603050405020304" pitchFamily="18" charset="0"/>
                <a:cs typeface="Times New Roman" panose="02020603050405020304" pitchFamily="18" charset="0"/>
              </a:rPr>
              <a:t>: Tab, Caps Lock, Enter, Backspace, Spacebar.</a:t>
            </a:r>
          </a:p>
          <a:p>
            <a:pPr marL="457200" marR="0" algn="just">
              <a:lnSpc>
                <a:spcPct val="115000"/>
              </a:lnSpc>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2365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165016-CB9A-459A-9657-3C0EFCE5F3F7}"/>
              </a:ext>
            </a:extLst>
          </p:cNvPr>
          <p:cNvSpPr txBox="1"/>
          <p:nvPr/>
        </p:nvSpPr>
        <p:spPr>
          <a:xfrm>
            <a:off x="0" y="168812"/>
            <a:ext cx="12192000" cy="5593839"/>
          </a:xfrm>
          <a:prstGeom prst="rect">
            <a:avLst/>
          </a:prstGeom>
          <a:noFill/>
        </p:spPr>
        <p:txBody>
          <a:bodyPr wrap="square" rtlCol="0">
            <a:spAutoFit/>
          </a:bodyPr>
          <a:lstStyle/>
          <a:p>
            <a:pPr marR="0" lvl="0" algn="just">
              <a:lnSpc>
                <a:spcPct val="115000"/>
              </a:lnSpc>
              <a:spcBef>
                <a:spcPts val="0"/>
              </a:spcBef>
              <a:spcAft>
                <a:spcPts val="0"/>
              </a:spcAft>
            </a:pPr>
            <a:r>
              <a:rPr lang="en-US" dirty="0"/>
              <a:t>                                                     </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UNIT- 2   BASIC OF COMPUTER SYSTEM</a:t>
            </a:r>
          </a:p>
          <a:p>
            <a:pPr marL="457200" marR="0" algn="just">
              <a:lnSpc>
                <a:spcPct val="115000"/>
              </a:lnSpc>
              <a:spcBef>
                <a:spcPts val="0"/>
              </a:spcBef>
              <a:spcAft>
                <a:spcPts val="0"/>
              </a:spcAft>
            </a:pPr>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R="0" lvl="0" algn="just">
              <a:lnSpc>
                <a:spcPct val="115000"/>
              </a:lnSpc>
              <a:spcBef>
                <a:spcPts val="0"/>
              </a:spcBef>
              <a:spcAft>
                <a:spcPts val="0"/>
              </a:spcAft>
            </a:pPr>
            <a:r>
              <a:rPr lang="en-US" sz="20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B) Mouse:</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The mouse is the most commonly used pointing input device in the personal computer. It is used to point object and give commands to the computer. When you move the mouse on the mouse pad, the mouse pointer on the screen moves in the corresponding direction.  Types of mouse </a:t>
            </a:r>
          </a:p>
          <a:p>
            <a:pPr marL="45720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Mechanical Mouse: Uses a ball for movement detection.</a:t>
            </a:r>
          </a:p>
          <a:p>
            <a:pPr marL="45720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Optical Mouse: Uses an LED light and a sensor for tracking.</a:t>
            </a:r>
          </a:p>
          <a:p>
            <a:pPr marL="45720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Laser Mouse: More precise, uses a laser for tracking.</a:t>
            </a:r>
            <a:endParaRPr lang="en-US" sz="2200" dirty="0">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pPr>
            <a:r>
              <a:rPr lang="en-US" sz="2200" b="1"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C) </a:t>
            </a: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Scanner:</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 scanner is an input device that optically scans images, printed text, handwriting, or an object and converts it to a digital and then sends to the computer.</a:t>
            </a:r>
          </a:p>
          <a:p>
            <a:pPr marL="457200" marR="0" algn="just">
              <a:lnSpc>
                <a:spcPct val="115000"/>
              </a:lnSpc>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4244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165016-CB9A-459A-9657-3C0EFCE5F3F7}"/>
              </a:ext>
            </a:extLst>
          </p:cNvPr>
          <p:cNvSpPr txBox="1"/>
          <p:nvPr/>
        </p:nvSpPr>
        <p:spPr>
          <a:xfrm>
            <a:off x="0" y="168812"/>
            <a:ext cx="12192000" cy="6761851"/>
          </a:xfrm>
          <a:prstGeom prst="rect">
            <a:avLst/>
          </a:prstGeom>
          <a:noFill/>
        </p:spPr>
        <p:txBody>
          <a:bodyPr wrap="square" rtlCol="0">
            <a:spAutoFit/>
          </a:bodyPr>
          <a:lstStyle/>
          <a:p>
            <a:pPr marR="0" lvl="0" algn="just">
              <a:lnSpc>
                <a:spcPct val="115000"/>
              </a:lnSpc>
              <a:spcBef>
                <a:spcPts val="0"/>
              </a:spcBef>
              <a:spcAft>
                <a:spcPts val="0"/>
              </a:spcAft>
            </a:pPr>
            <a:r>
              <a:rPr lang="en-US" dirty="0"/>
              <a:t>                                                     </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UNIT- 2   BASIC OF COMPUTER SYSTEM</a:t>
            </a:r>
          </a:p>
          <a:p>
            <a:pPr marL="457200" marR="0" algn="just">
              <a:lnSpc>
                <a:spcPct val="115000"/>
              </a:lnSpc>
              <a:spcBef>
                <a:spcPts val="0"/>
              </a:spcBef>
              <a:spcAft>
                <a:spcPts val="0"/>
              </a:spcAft>
            </a:pPr>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R="0" lvl="0" algn="just">
              <a:lnSpc>
                <a:spcPct val="115000"/>
              </a:lnSpc>
              <a:spcBef>
                <a:spcPts val="0"/>
              </a:spcBef>
              <a:spcAft>
                <a:spcPts val="0"/>
              </a:spcAft>
            </a:pPr>
            <a:r>
              <a:rPr lang="en-US" sz="18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Digital Camera:</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pP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digital camera is a hardware device that takes photographs and stores the image as data on a </a:t>
            </a:r>
            <a:r>
              <a:rPr lang="en-US" sz="22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memory card</a:t>
            </a: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digital camera is a camera that produces digital images that can be stored on a computer, displayed on a screen, and printed.</a:t>
            </a:r>
          </a:p>
          <a:p>
            <a:pPr marL="457200" marR="0" algn="just">
              <a:lnSpc>
                <a:spcPct val="115000"/>
              </a:lnSpc>
              <a:spcBef>
                <a:spcPts val="0"/>
              </a:spcBef>
              <a:spcAft>
                <a:spcPts val="0"/>
              </a:spcAft>
            </a:pPr>
            <a:endParaRPr lang="en-US"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pPr>
            <a:r>
              <a:rPr lang="en-US" sz="2200" b="1" i="1" dirty="0">
                <a:effectLst/>
                <a:latin typeface="Times New Roman" panose="02020603050405020304" pitchFamily="18" charset="0"/>
                <a:ea typeface="Times New Roman" panose="02020603050405020304" pitchFamily="18" charset="0"/>
                <a:cs typeface="Times New Roman" panose="02020603050405020304" pitchFamily="18" charset="0"/>
              </a:rPr>
              <a:t>Why digital camera is called input/output device? </a:t>
            </a:r>
          </a:p>
          <a:p>
            <a:pPr marL="45720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 digital camera is considered both an input and output device because it performs functions that align with both categories. As an input device, it captures photographs and videos by converting light into digital data, allowing it to gather information from the external environment. This data can then be transferred to computers or other devices for processing, storage, or editing. On the other hand, the digital camera also functions as an output device by displaying captured images and videos on its screen for review or playback. Additionally, it can send stored media to external devices, such as printers or computers, making it an output medium. This dual capability of capturing and transferring or displaying data justifies the classification of a digital camera as both an input and output device.</a:t>
            </a:r>
          </a:p>
          <a:p>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4972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165016-CB9A-459A-9657-3C0EFCE5F3F7}"/>
              </a:ext>
            </a:extLst>
          </p:cNvPr>
          <p:cNvSpPr txBox="1"/>
          <p:nvPr/>
        </p:nvSpPr>
        <p:spPr>
          <a:xfrm>
            <a:off x="0" y="168812"/>
            <a:ext cx="12192000" cy="6761851"/>
          </a:xfrm>
          <a:prstGeom prst="rect">
            <a:avLst/>
          </a:prstGeom>
          <a:noFill/>
        </p:spPr>
        <p:txBody>
          <a:bodyPr wrap="square" rtlCol="0">
            <a:spAutoFit/>
          </a:bodyPr>
          <a:lstStyle/>
          <a:p>
            <a:pPr marR="0" lvl="0" algn="just">
              <a:lnSpc>
                <a:spcPct val="115000"/>
              </a:lnSpc>
              <a:spcBef>
                <a:spcPts val="0"/>
              </a:spcBef>
              <a:spcAft>
                <a:spcPts val="0"/>
              </a:spcAft>
            </a:pPr>
            <a:r>
              <a:rPr lang="en-US" dirty="0"/>
              <a:t>                                                     </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UNIT- 2   BASIC OF COMPUTER SYSTEM</a:t>
            </a:r>
          </a:p>
          <a:p>
            <a:pPr marL="457200" marR="0" algn="just">
              <a:lnSpc>
                <a:spcPct val="115000"/>
              </a:lnSpc>
              <a:spcBef>
                <a:spcPts val="0"/>
              </a:spcBef>
              <a:spcAft>
                <a:spcPts val="0"/>
              </a:spcAft>
            </a:pPr>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Introduction to processing unit: ALU &amp; Control Unit                                                  [SEE 2081]</a:t>
            </a:r>
            <a:endParaRPr lang="en-US" sz="2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a:solidFill>
                  <a:srgbClr val="202124"/>
                </a:solidFill>
                <a:effectLst/>
                <a:latin typeface="Times New Roman" panose="02020603050405020304" pitchFamily="18" charset="0"/>
                <a:ea typeface="Times New Roman" panose="02020603050405020304" pitchFamily="18" charset="0"/>
                <a:cs typeface="Times New Roman" panose="02020603050405020304" pitchFamily="18" charset="0"/>
              </a:rPr>
              <a:t>The part of a computer that performs logical and arithmetical operations on the data as specified in the instructions</a:t>
            </a: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central processing unit (CPU), also called a central processor, main processor or just </a:t>
            </a:r>
            <a:r>
              <a:rPr lang="en-US" sz="22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Processor (computing)"/>
              </a:rPr>
              <a:t>processor</a:t>
            </a: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is the </a:t>
            </a:r>
            <a:r>
              <a:rPr lang="en-US" sz="22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tooltip="Electronic circuit"/>
              </a:rPr>
              <a:t>electronic circuitry</a:t>
            </a: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that executes </a:t>
            </a:r>
            <a:r>
              <a:rPr lang="en-US" sz="22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tooltip="Instruction (computing)"/>
              </a:rPr>
              <a:t>instructions</a:t>
            </a: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comprising a </a:t>
            </a:r>
            <a:r>
              <a:rPr lang="en-US" sz="22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tooltip="Computer program"/>
              </a:rPr>
              <a:t>computer program</a:t>
            </a: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CPU performs basic </a:t>
            </a:r>
            <a:r>
              <a:rPr lang="en-US" sz="22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tooltip="Arithmetic"/>
              </a:rPr>
              <a:t>arithmetic</a:t>
            </a: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logic, controlling, and </a:t>
            </a:r>
            <a:r>
              <a:rPr lang="en-US" sz="2200"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tooltip="Input/output"/>
              </a:rPr>
              <a:t>input/output</a:t>
            </a: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(I/O) operations specified by the instructions in the program.</a:t>
            </a:r>
          </a:p>
          <a:p>
            <a:pPr marL="0" marR="0" algn="just">
              <a:lnSpc>
                <a:spcPct val="115000"/>
              </a:lnSpc>
              <a:spcBef>
                <a:spcPts val="0"/>
              </a:spcBef>
              <a:spcAft>
                <a:spcPts val="0"/>
              </a:spcAf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There are three segments of CPU(processor) are as follows:</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Arithmetic-Logic Unit:</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algn="just">
              <a:lnSpc>
                <a:spcPct val="115000"/>
              </a:lnSpc>
              <a:spcBef>
                <a:spcPts val="0"/>
              </a:spcBef>
              <a:spcAft>
                <a:spcPts val="0"/>
              </a:spcAft>
            </a:pP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 arithmetic-logic unit is the part of a central processing unit that carries out arithmetic and logic operations on the operands in computer instruction words. In some processors, the ALU is divided into two units: an arithmetic unit (AU) and a logic unit (LU). </a:t>
            </a:r>
            <a:r>
              <a:rPr lang="en-US" sz="2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Responsibilities:Arithmetic</a:t>
            </a:r>
            <a:r>
              <a:rPr lang="en-US"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operations (e.g., addition, subtraction).Logical comparisons (e.g., AND, OR, NOT).Analogy: Functions like a calculator performing computations and checks.</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9428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165016-CB9A-459A-9657-3C0EFCE5F3F7}"/>
              </a:ext>
            </a:extLst>
          </p:cNvPr>
          <p:cNvSpPr txBox="1"/>
          <p:nvPr/>
        </p:nvSpPr>
        <p:spPr>
          <a:xfrm>
            <a:off x="112542" y="168812"/>
            <a:ext cx="12079458" cy="7032694"/>
          </a:xfrm>
          <a:prstGeom prst="rect">
            <a:avLst/>
          </a:prstGeom>
          <a:noFill/>
        </p:spPr>
        <p:txBody>
          <a:bodyPr wrap="square" rtlCol="0">
            <a:spAutoFit/>
          </a:bodyPr>
          <a:lstStyle/>
          <a:p>
            <a:pPr marR="0" lvl="0" algn="just">
              <a:lnSpc>
                <a:spcPct val="115000"/>
              </a:lnSpc>
              <a:spcBef>
                <a:spcPts val="0"/>
              </a:spcBef>
              <a:spcAft>
                <a:spcPts val="0"/>
              </a:spcAft>
            </a:pPr>
            <a:r>
              <a:rPr lang="en-US" dirty="0"/>
              <a:t>                                                     </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UNIT- 2   BASIC OF COMPUTER SYSTEM</a:t>
            </a:r>
          </a:p>
          <a:p>
            <a:pPr marL="457200" marR="0" algn="just">
              <a:lnSpc>
                <a:spcPct val="115000"/>
              </a:lnSpc>
              <a:spcBef>
                <a:spcPts val="0"/>
              </a:spcBef>
              <a:spcAft>
                <a:spcPts val="0"/>
              </a:spcAft>
            </a:pPr>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2.Control Unit (CU)</a:t>
            </a:r>
          </a:p>
          <a:p>
            <a:pPr marL="0" marR="0" algn="just">
              <a:lnSpc>
                <a:spcPct val="115000"/>
              </a:lnSpc>
              <a:spcBef>
                <a:spcPts val="0"/>
              </a:spcBef>
              <a:spcAft>
                <a:spcPts val="0"/>
              </a:spcAf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Function: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Directs the operation of the processor by interpreting instructions and controlling the flow of data between other sections of the CPU and peripherals.</a:t>
            </a:r>
          </a:p>
          <a:p>
            <a:pPr marL="0" marR="0" algn="just">
              <a:lnSpc>
                <a:spcPct val="115000"/>
              </a:lnSpc>
              <a:spcBef>
                <a:spcPts val="0"/>
              </a:spcBef>
              <a:spcAft>
                <a:spcPts val="0"/>
              </a:spcAf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Responsibilities: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Fetching instructions from memory. Decoding instructions. Managing signals to coordinate tasks.</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Analogy: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Acts like a traffic cop directing cars at an intersection.</a:t>
            </a:r>
          </a:p>
          <a:p>
            <a:r>
              <a:rPr lang="en-US" sz="2200" b="1" dirty="0">
                <a:solidFill>
                  <a:srgbClr val="00B0F0"/>
                </a:solidFill>
                <a:latin typeface="Times New Roman" panose="02020603050405020304" pitchFamily="18" charset="0"/>
                <a:cs typeface="Times New Roman" panose="02020603050405020304" pitchFamily="18" charset="0"/>
              </a:rPr>
              <a:t>3. Registers:</a:t>
            </a:r>
          </a:p>
          <a:p>
            <a:r>
              <a:rPr lang="en-US" sz="2200" dirty="0">
                <a:solidFill>
                  <a:srgbClr val="000000"/>
                </a:solidFill>
                <a:effectLst/>
                <a:latin typeface="Times New Roman" panose="02020603050405020304" pitchFamily="18" charset="0"/>
                <a:ea typeface="Times New Roman" panose="02020603050405020304" pitchFamily="18" charset="0"/>
              </a:rPr>
              <a:t> A processor register (CPU register) is one of a small set of data holding places that are part of the computer processor</a:t>
            </a:r>
            <a:endParaRPr lang="en-US" sz="2200" dirty="0">
              <a:solidFill>
                <a:srgbClr val="00B0F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Function</a:t>
            </a:r>
            <a:r>
              <a:rPr lang="en-US" sz="2200" dirty="0">
                <a:latin typeface="Times New Roman" panose="02020603050405020304" pitchFamily="18" charset="0"/>
                <a:cs typeface="Times New Roman" panose="02020603050405020304" pitchFamily="18" charset="0"/>
              </a:rPr>
              <a:t>: Small, high-speed storage locations inside the CPU used to hold temporary data, instructions, or addresses.</a:t>
            </a:r>
          </a:p>
          <a:p>
            <a:pPr>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Types</a:t>
            </a:r>
            <a:r>
              <a:rPr lang="en-US" sz="2200" dirty="0">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General-purpose registers</a:t>
            </a:r>
            <a:r>
              <a:rPr lang="en-US" sz="2200" dirty="0">
                <a:latin typeface="Times New Roman" panose="02020603050405020304" pitchFamily="18" charset="0"/>
                <a:cs typeface="Times New Roman" panose="02020603050405020304" pitchFamily="18" charset="0"/>
              </a:rPr>
              <a:t>: Used for temporary storage during calculations.</a:t>
            </a:r>
          </a:p>
          <a:p>
            <a:pPr marL="742950" lvl="1" indent="-285750">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Special-purpose registers</a:t>
            </a:r>
            <a:r>
              <a:rPr lang="en-US" sz="2200" dirty="0">
                <a:latin typeface="Times New Roman" panose="02020603050405020304" pitchFamily="18" charset="0"/>
                <a:cs typeface="Times New Roman" panose="02020603050405020304" pitchFamily="18" charset="0"/>
              </a:rPr>
              <a:t>: Includes program counter (PC), instruction register (IR), stack pointer (SP), and accumulator (ACC).</a:t>
            </a:r>
          </a:p>
          <a:p>
            <a:pPr>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Analogy</a:t>
            </a:r>
            <a:r>
              <a:rPr lang="en-US" sz="2200" dirty="0">
                <a:latin typeface="Times New Roman" panose="02020603050405020304" pitchFamily="18" charset="0"/>
                <a:cs typeface="Times New Roman" panose="02020603050405020304" pitchFamily="18" charset="0"/>
              </a:rPr>
              <a:t>: Like sticky notes for quick reference during a task.</a:t>
            </a:r>
          </a:p>
          <a:p>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6600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9165016-CB9A-459A-9657-3C0EFCE5F3F7}"/>
              </a:ext>
            </a:extLst>
          </p:cNvPr>
          <p:cNvSpPr txBox="1"/>
          <p:nvPr/>
        </p:nvSpPr>
        <p:spPr>
          <a:xfrm>
            <a:off x="0" y="168812"/>
            <a:ext cx="12192000" cy="1311128"/>
          </a:xfrm>
          <a:prstGeom prst="rect">
            <a:avLst/>
          </a:prstGeom>
          <a:noFill/>
        </p:spPr>
        <p:txBody>
          <a:bodyPr wrap="square" rtlCol="0">
            <a:spAutoFit/>
          </a:bodyPr>
          <a:lstStyle/>
          <a:p>
            <a:pPr marR="0" lvl="0" algn="just">
              <a:lnSpc>
                <a:spcPct val="115000"/>
              </a:lnSpc>
              <a:spcBef>
                <a:spcPts val="0"/>
              </a:spcBef>
              <a:spcAft>
                <a:spcPts val="0"/>
              </a:spcAft>
            </a:pPr>
            <a:r>
              <a:rPr lang="en-US" dirty="0"/>
              <a:t>                                                     </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UNIT- 2   BASIC OF COMPUTER SYSTEM</a:t>
            </a:r>
          </a:p>
          <a:p>
            <a:pPr marL="457200" marR="0" algn="just">
              <a:lnSpc>
                <a:spcPct val="115000"/>
              </a:lnSpc>
              <a:spcBef>
                <a:spcPts val="0"/>
              </a:spcBef>
              <a:spcAft>
                <a:spcPts val="0"/>
              </a:spcAft>
            </a:pPr>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098EBD72-87B6-4794-8949-1CE17D938554}"/>
              </a:ext>
            </a:extLst>
          </p:cNvPr>
          <p:cNvPicPr>
            <a:picLocks noChangeAspect="1"/>
          </p:cNvPicPr>
          <p:nvPr/>
        </p:nvPicPr>
        <p:blipFill>
          <a:blip r:embed="rId2"/>
          <a:stretch>
            <a:fillRect/>
          </a:stretch>
        </p:blipFill>
        <p:spPr>
          <a:xfrm>
            <a:off x="984738" y="694372"/>
            <a:ext cx="9622302" cy="5593886"/>
          </a:xfrm>
          <a:prstGeom prst="rect">
            <a:avLst/>
          </a:prstGeom>
        </p:spPr>
      </p:pic>
    </p:spTree>
    <p:extLst>
      <p:ext uri="{BB962C8B-B14F-4D97-AF65-F5344CB8AC3E}">
        <p14:creationId xmlns:p14="http://schemas.microsoft.com/office/powerpoint/2010/main" val="188415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98983E-F2A0-4908-AB1E-8E288903EC7B}"/>
              </a:ext>
            </a:extLst>
          </p:cNvPr>
          <p:cNvSpPr txBox="1"/>
          <p:nvPr/>
        </p:nvSpPr>
        <p:spPr>
          <a:xfrm>
            <a:off x="0" y="225083"/>
            <a:ext cx="12192000" cy="6097054"/>
          </a:xfrm>
          <a:prstGeom prst="rect">
            <a:avLst/>
          </a:prstGeom>
          <a:noFill/>
        </p:spPr>
        <p:txBody>
          <a:bodyPr wrap="square" rtlCol="0">
            <a:spAutoFit/>
          </a:bodyPr>
          <a:lstStyle/>
          <a:p>
            <a:pPr algn="ctr"/>
            <a:r>
              <a:rPr lang="en-US" sz="1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UNIT- 2   BASIC OF COMPUTER SYSTEM</a:t>
            </a:r>
          </a:p>
          <a:p>
            <a:pPr marL="0" marR="0">
              <a:lnSpc>
                <a:spcPct val="115000"/>
              </a:lnSpc>
              <a:spcBef>
                <a:spcPts val="0"/>
              </a:spcBef>
              <a:spcAft>
                <a:spcPts val="0"/>
              </a:spcAf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Introduction to Display unit: Monitor Resolution, color and refresh rate, CRT, LCD and LED:</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Display Unit:</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Display unit provides the result after processing the data to the users. It provides the output into user understandable format before providing it to the users. The output generated by the computer is of two types' hardcopy and softcopy.</a:t>
            </a:r>
          </a:p>
          <a:p>
            <a:pPr marL="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The result of processing is called output. Output devices receive the information from computer and provide them to the user. We can see the output on a screen, pint it on the printer or hear it through speakers. The devices that are used to get output from the computer are called output devices.</a:t>
            </a:r>
          </a:p>
          <a:p>
            <a:pPr marL="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lgn="just">
              <a:lnSpc>
                <a:spcPct val="115000"/>
              </a:lnSpc>
              <a:spcBef>
                <a:spcPts val="0"/>
              </a:spcBef>
              <a:spcAft>
                <a:spcPts val="0"/>
              </a:spcAft>
            </a:pPr>
            <a:r>
              <a:rPr lang="en-US" sz="2200" b="1" dirty="0">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Monitor:</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The monitor is a popular and most commonly used output device. The monitor consists of a screen and the electronic components that produce the output on the screen for a temporary period. It is also called Visual Display Unit (VDU) that provides visual display. The output received on the monitor screen is called softcopy output.</a:t>
            </a:r>
          </a:p>
          <a:p>
            <a:endParaRPr lang="en-US"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93186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2550</Words>
  <Application>Microsoft Office PowerPoint</Application>
  <PresentationFormat>Widescreen</PresentationFormat>
  <Paragraphs>169</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17</cp:revision>
  <dcterms:created xsi:type="dcterms:W3CDTF">2025-04-08T03:21:13Z</dcterms:created>
  <dcterms:modified xsi:type="dcterms:W3CDTF">2025-04-08T04:31:48Z</dcterms:modified>
</cp:coreProperties>
</file>