
<file path=[Content_Types].xml><?xml version="1.0" encoding="utf-8"?>
<Types xmlns="http://schemas.openxmlformats.org/package/2006/content-types">
  <Default Extension="gif" ContentType="image/gif"/>
  <Default Extension="jpeg" ContentType="image/jpeg"/>
  <Default Extension="jpg"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7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CDE9F-461C-41CF-B18E-E3DEAEC5AC3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CBDCCB-4691-4FC7-9005-94F49F5A27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A5E39CB-85BB-433D-A08E-A8DBCBDC316D}"/>
              </a:ext>
            </a:extLst>
          </p:cNvPr>
          <p:cNvSpPr>
            <a:spLocks noGrp="1"/>
          </p:cNvSpPr>
          <p:nvPr>
            <p:ph type="dt" sz="half" idx="10"/>
          </p:nvPr>
        </p:nvSpPr>
        <p:spPr/>
        <p:txBody>
          <a:bodyPr/>
          <a:lstStyle/>
          <a:p>
            <a:fld id="{404B5F44-BA4A-4B62-B0D3-B6E840E6BA98}" type="datetimeFigureOut">
              <a:rPr lang="en-US" smtClean="0"/>
              <a:t>5/15/2025</a:t>
            </a:fld>
            <a:endParaRPr lang="en-US"/>
          </a:p>
        </p:txBody>
      </p:sp>
      <p:sp>
        <p:nvSpPr>
          <p:cNvPr id="5" name="Footer Placeholder 4">
            <a:extLst>
              <a:ext uri="{FF2B5EF4-FFF2-40B4-BE49-F238E27FC236}">
                <a16:creationId xmlns:a16="http://schemas.microsoft.com/office/drawing/2014/main" id="{41EE75CF-3586-4813-8879-2AE1D5D705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C5551F-4254-41C8-87B5-2B94455CA2B4}"/>
              </a:ext>
            </a:extLst>
          </p:cNvPr>
          <p:cNvSpPr>
            <a:spLocks noGrp="1"/>
          </p:cNvSpPr>
          <p:nvPr>
            <p:ph type="sldNum" sz="quarter" idx="12"/>
          </p:nvPr>
        </p:nvSpPr>
        <p:spPr/>
        <p:txBody>
          <a:bodyPr/>
          <a:lstStyle/>
          <a:p>
            <a:fld id="{9385B8BF-1F05-40FF-B097-6C06AC6751C8}" type="slidenum">
              <a:rPr lang="en-US" smtClean="0"/>
              <a:t>‹#›</a:t>
            </a:fld>
            <a:endParaRPr lang="en-US"/>
          </a:p>
        </p:txBody>
      </p:sp>
    </p:spTree>
    <p:extLst>
      <p:ext uri="{BB962C8B-B14F-4D97-AF65-F5344CB8AC3E}">
        <p14:creationId xmlns:p14="http://schemas.microsoft.com/office/powerpoint/2010/main" val="369636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40238-8906-4C64-929F-C4D36198B31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DEB1C95-2369-49E8-AD1F-5C26F831D4A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7535C6-0C6A-4F69-8FB0-4B82EA072F7B}"/>
              </a:ext>
            </a:extLst>
          </p:cNvPr>
          <p:cNvSpPr>
            <a:spLocks noGrp="1"/>
          </p:cNvSpPr>
          <p:nvPr>
            <p:ph type="dt" sz="half" idx="10"/>
          </p:nvPr>
        </p:nvSpPr>
        <p:spPr/>
        <p:txBody>
          <a:bodyPr/>
          <a:lstStyle/>
          <a:p>
            <a:fld id="{404B5F44-BA4A-4B62-B0D3-B6E840E6BA98}" type="datetimeFigureOut">
              <a:rPr lang="en-US" smtClean="0"/>
              <a:t>5/15/2025</a:t>
            </a:fld>
            <a:endParaRPr lang="en-US"/>
          </a:p>
        </p:txBody>
      </p:sp>
      <p:sp>
        <p:nvSpPr>
          <p:cNvPr id="5" name="Footer Placeholder 4">
            <a:extLst>
              <a:ext uri="{FF2B5EF4-FFF2-40B4-BE49-F238E27FC236}">
                <a16:creationId xmlns:a16="http://schemas.microsoft.com/office/drawing/2014/main" id="{F5FD8EE2-80E9-46FE-90BE-3B7E62FB6D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AF429C-3826-4265-84F8-D485E8921AB7}"/>
              </a:ext>
            </a:extLst>
          </p:cNvPr>
          <p:cNvSpPr>
            <a:spLocks noGrp="1"/>
          </p:cNvSpPr>
          <p:nvPr>
            <p:ph type="sldNum" sz="quarter" idx="12"/>
          </p:nvPr>
        </p:nvSpPr>
        <p:spPr/>
        <p:txBody>
          <a:bodyPr/>
          <a:lstStyle/>
          <a:p>
            <a:fld id="{9385B8BF-1F05-40FF-B097-6C06AC6751C8}" type="slidenum">
              <a:rPr lang="en-US" smtClean="0"/>
              <a:t>‹#›</a:t>
            </a:fld>
            <a:endParaRPr lang="en-US"/>
          </a:p>
        </p:txBody>
      </p:sp>
    </p:spTree>
    <p:extLst>
      <p:ext uri="{BB962C8B-B14F-4D97-AF65-F5344CB8AC3E}">
        <p14:creationId xmlns:p14="http://schemas.microsoft.com/office/powerpoint/2010/main" val="3103331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0EAAE5-15CF-4D11-A5BD-48FD15466B3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559B8BA-B45B-4655-AFE7-9784474C726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2757A9-93FA-4612-AD30-BE8379263896}"/>
              </a:ext>
            </a:extLst>
          </p:cNvPr>
          <p:cNvSpPr>
            <a:spLocks noGrp="1"/>
          </p:cNvSpPr>
          <p:nvPr>
            <p:ph type="dt" sz="half" idx="10"/>
          </p:nvPr>
        </p:nvSpPr>
        <p:spPr/>
        <p:txBody>
          <a:bodyPr/>
          <a:lstStyle/>
          <a:p>
            <a:fld id="{404B5F44-BA4A-4B62-B0D3-B6E840E6BA98}" type="datetimeFigureOut">
              <a:rPr lang="en-US" smtClean="0"/>
              <a:t>5/15/2025</a:t>
            </a:fld>
            <a:endParaRPr lang="en-US"/>
          </a:p>
        </p:txBody>
      </p:sp>
      <p:sp>
        <p:nvSpPr>
          <p:cNvPr id="5" name="Footer Placeholder 4">
            <a:extLst>
              <a:ext uri="{FF2B5EF4-FFF2-40B4-BE49-F238E27FC236}">
                <a16:creationId xmlns:a16="http://schemas.microsoft.com/office/drawing/2014/main" id="{51AE5278-5BEB-442F-B4EC-0E354FC27C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6B5EE2-86CD-49E6-8B76-783D02A9CEA7}"/>
              </a:ext>
            </a:extLst>
          </p:cNvPr>
          <p:cNvSpPr>
            <a:spLocks noGrp="1"/>
          </p:cNvSpPr>
          <p:nvPr>
            <p:ph type="sldNum" sz="quarter" idx="12"/>
          </p:nvPr>
        </p:nvSpPr>
        <p:spPr/>
        <p:txBody>
          <a:bodyPr/>
          <a:lstStyle/>
          <a:p>
            <a:fld id="{9385B8BF-1F05-40FF-B097-6C06AC6751C8}" type="slidenum">
              <a:rPr lang="en-US" smtClean="0"/>
              <a:t>‹#›</a:t>
            </a:fld>
            <a:endParaRPr lang="en-US"/>
          </a:p>
        </p:txBody>
      </p:sp>
    </p:spTree>
    <p:extLst>
      <p:ext uri="{BB962C8B-B14F-4D97-AF65-F5344CB8AC3E}">
        <p14:creationId xmlns:p14="http://schemas.microsoft.com/office/powerpoint/2010/main" val="2607487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50679-C562-47B7-940C-7E68EDBA89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47914F9-D5E5-4EA2-8FF7-F31A085B471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C8DA08-D484-4138-82DD-78F95C6C6C0F}"/>
              </a:ext>
            </a:extLst>
          </p:cNvPr>
          <p:cNvSpPr>
            <a:spLocks noGrp="1"/>
          </p:cNvSpPr>
          <p:nvPr>
            <p:ph type="dt" sz="half" idx="10"/>
          </p:nvPr>
        </p:nvSpPr>
        <p:spPr/>
        <p:txBody>
          <a:bodyPr/>
          <a:lstStyle/>
          <a:p>
            <a:fld id="{404B5F44-BA4A-4B62-B0D3-B6E840E6BA98}" type="datetimeFigureOut">
              <a:rPr lang="en-US" smtClean="0"/>
              <a:t>5/15/2025</a:t>
            </a:fld>
            <a:endParaRPr lang="en-US"/>
          </a:p>
        </p:txBody>
      </p:sp>
      <p:sp>
        <p:nvSpPr>
          <p:cNvPr id="5" name="Footer Placeholder 4">
            <a:extLst>
              <a:ext uri="{FF2B5EF4-FFF2-40B4-BE49-F238E27FC236}">
                <a16:creationId xmlns:a16="http://schemas.microsoft.com/office/drawing/2014/main" id="{CC10375C-F568-4B6F-AD15-EA622B0B07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A7655C-1E2A-4725-839A-587C1FDB3A6D}"/>
              </a:ext>
            </a:extLst>
          </p:cNvPr>
          <p:cNvSpPr>
            <a:spLocks noGrp="1"/>
          </p:cNvSpPr>
          <p:nvPr>
            <p:ph type="sldNum" sz="quarter" idx="12"/>
          </p:nvPr>
        </p:nvSpPr>
        <p:spPr/>
        <p:txBody>
          <a:bodyPr/>
          <a:lstStyle/>
          <a:p>
            <a:fld id="{9385B8BF-1F05-40FF-B097-6C06AC6751C8}" type="slidenum">
              <a:rPr lang="en-US" smtClean="0"/>
              <a:t>‹#›</a:t>
            </a:fld>
            <a:endParaRPr lang="en-US"/>
          </a:p>
        </p:txBody>
      </p:sp>
    </p:spTree>
    <p:extLst>
      <p:ext uri="{BB962C8B-B14F-4D97-AF65-F5344CB8AC3E}">
        <p14:creationId xmlns:p14="http://schemas.microsoft.com/office/powerpoint/2010/main" val="1539014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AD76A-ED5E-4C70-A4FF-327AD514E3B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71591E3-0146-4324-B022-AFF09D6BA3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38F50A8-46C0-45FF-9865-86B86AA46F9C}"/>
              </a:ext>
            </a:extLst>
          </p:cNvPr>
          <p:cNvSpPr>
            <a:spLocks noGrp="1"/>
          </p:cNvSpPr>
          <p:nvPr>
            <p:ph type="dt" sz="half" idx="10"/>
          </p:nvPr>
        </p:nvSpPr>
        <p:spPr/>
        <p:txBody>
          <a:bodyPr/>
          <a:lstStyle/>
          <a:p>
            <a:fld id="{404B5F44-BA4A-4B62-B0D3-B6E840E6BA98}" type="datetimeFigureOut">
              <a:rPr lang="en-US" smtClean="0"/>
              <a:t>5/15/2025</a:t>
            </a:fld>
            <a:endParaRPr lang="en-US"/>
          </a:p>
        </p:txBody>
      </p:sp>
      <p:sp>
        <p:nvSpPr>
          <p:cNvPr id="5" name="Footer Placeholder 4">
            <a:extLst>
              <a:ext uri="{FF2B5EF4-FFF2-40B4-BE49-F238E27FC236}">
                <a16:creationId xmlns:a16="http://schemas.microsoft.com/office/drawing/2014/main" id="{431BB15C-A182-491A-9CD1-369EEE229C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4F09D6-B512-42CD-96BD-DE2DB64EDB46}"/>
              </a:ext>
            </a:extLst>
          </p:cNvPr>
          <p:cNvSpPr>
            <a:spLocks noGrp="1"/>
          </p:cNvSpPr>
          <p:nvPr>
            <p:ph type="sldNum" sz="quarter" idx="12"/>
          </p:nvPr>
        </p:nvSpPr>
        <p:spPr/>
        <p:txBody>
          <a:bodyPr/>
          <a:lstStyle/>
          <a:p>
            <a:fld id="{9385B8BF-1F05-40FF-B097-6C06AC6751C8}" type="slidenum">
              <a:rPr lang="en-US" smtClean="0"/>
              <a:t>‹#›</a:t>
            </a:fld>
            <a:endParaRPr lang="en-US"/>
          </a:p>
        </p:txBody>
      </p:sp>
    </p:spTree>
    <p:extLst>
      <p:ext uri="{BB962C8B-B14F-4D97-AF65-F5344CB8AC3E}">
        <p14:creationId xmlns:p14="http://schemas.microsoft.com/office/powerpoint/2010/main" val="3517409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920BD-AC52-4E0B-8DF6-CB8133C162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B42B5B-B43D-4BC7-9DBE-B2D8832B69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3B3161-BADD-40D6-A77E-BBE7DD205B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699E2B7-3253-452F-91D2-1B6E41BEA5A2}"/>
              </a:ext>
            </a:extLst>
          </p:cNvPr>
          <p:cNvSpPr>
            <a:spLocks noGrp="1"/>
          </p:cNvSpPr>
          <p:nvPr>
            <p:ph type="dt" sz="half" idx="10"/>
          </p:nvPr>
        </p:nvSpPr>
        <p:spPr/>
        <p:txBody>
          <a:bodyPr/>
          <a:lstStyle/>
          <a:p>
            <a:fld id="{404B5F44-BA4A-4B62-B0D3-B6E840E6BA98}" type="datetimeFigureOut">
              <a:rPr lang="en-US" smtClean="0"/>
              <a:t>5/15/2025</a:t>
            </a:fld>
            <a:endParaRPr lang="en-US"/>
          </a:p>
        </p:txBody>
      </p:sp>
      <p:sp>
        <p:nvSpPr>
          <p:cNvPr id="6" name="Footer Placeholder 5">
            <a:extLst>
              <a:ext uri="{FF2B5EF4-FFF2-40B4-BE49-F238E27FC236}">
                <a16:creationId xmlns:a16="http://schemas.microsoft.com/office/drawing/2014/main" id="{B40DDA9B-B521-417B-9E73-1615751419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405BDA-AE92-46F1-A0B0-A962E3444E2B}"/>
              </a:ext>
            </a:extLst>
          </p:cNvPr>
          <p:cNvSpPr>
            <a:spLocks noGrp="1"/>
          </p:cNvSpPr>
          <p:nvPr>
            <p:ph type="sldNum" sz="quarter" idx="12"/>
          </p:nvPr>
        </p:nvSpPr>
        <p:spPr/>
        <p:txBody>
          <a:bodyPr/>
          <a:lstStyle/>
          <a:p>
            <a:fld id="{9385B8BF-1F05-40FF-B097-6C06AC6751C8}" type="slidenum">
              <a:rPr lang="en-US" smtClean="0"/>
              <a:t>‹#›</a:t>
            </a:fld>
            <a:endParaRPr lang="en-US"/>
          </a:p>
        </p:txBody>
      </p:sp>
    </p:spTree>
    <p:extLst>
      <p:ext uri="{BB962C8B-B14F-4D97-AF65-F5344CB8AC3E}">
        <p14:creationId xmlns:p14="http://schemas.microsoft.com/office/powerpoint/2010/main" val="2451531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D0968-B137-4C97-8BB2-DB65BD84B2D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7B0400D-8F59-4E47-BEF3-519EFCC03E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0DF01D-DDBC-47E7-B256-85073F1E009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EA2D6B5-C26C-48B5-AA80-3A6BE88471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862D239-4603-47AD-81B3-5F890015973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854DCCF-79F5-4E67-A294-FA38430D714D}"/>
              </a:ext>
            </a:extLst>
          </p:cNvPr>
          <p:cNvSpPr>
            <a:spLocks noGrp="1"/>
          </p:cNvSpPr>
          <p:nvPr>
            <p:ph type="dt" sz="half" idx="10"/>
          </p:nvPr>
        </p:nvSpPr>
        <p:spPr/>
        <p:txBody>
          <a:bodyPr/>
          <a:lstStyle/>
          <a:p>
            <a:fld id="{404B5F44-BA4A-4B62-B0D3-B6E840E6BA98}" type="datetimeFigureOut">
              <a:rPr lang="en-US" smtClean="0"/>
              <a:t>5/15/2025</a:t>
            </a:fld>
            <a:endParaRPr lang="en-US"/>
          </a:p>
        </p:txBody>
      </p:sp>
      <p:sp>
        <p:nvSpPr>
          <p:cNvPr id="8" name="Footer Placeholder 7">
            <a:extLst>
              <a:ext uri="{FF2B5EF4-FFF2-40B4-BE49-F238E27FC236}">
                <a16:creationId xmlns:a16="http://schemas.microsoft.com/office/drawing/2014/main" id="{B64A6184-C284-44D1-A2B7-96223B5C64A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380D38-3468-4B25-BA70-E6716BA70A4B}"/>
              </a:ext>
            </a:extLst>
          </p:cNvPr>
          <p:cNvSpPr>
            <a:spLocks noGrp="1"/>
          </p:cNvSpPr>
          <p:nvPr>
            <p:ph type="sldNum" sz="quarter" idx="12"/>
          </p:nvPr>
        </p:nvSpPr>
        <p:spPr/>
        <p:txBody>
          <a:bodyPr/>
          <a:lstStyle/>
          <a:p>
            <a:fld id="{9385B8BF-1F05-40FF-B097-6C06AC6751C8}" type="slidenum">
              <a:rPr lang="en-US" smtClean="0"/>
              <a:t>‹#›</a:t>
            </a:fld>
            <a:endParaRPr lang="en-US"/>
          </a:p>
        </p:txBody>
      </p:sp>
    </p:spTree>
    <p:extLst>
      <p:ext uri="{BB962C8B-B14F-4D97-AF65-F5344CB8AC3E}">
        <p14:creationId xmlns:p14="http://schemas.microsoft.com/office/powerpoint/2010/main" val="2622532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A6D84-CE80-4486-82B9-7199733C941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A43D66-9609-4260-9200-7C751ACA2C8B}"/>
              </a:ext>
            </a:extLst>
          </p:cNvPr>
          <p:cNvSpPr>
            <a:spLocks noGrp="1"/>
          </p:cNvSpPr>
          <p:nvPr>
            <p:ph type="dt" sz="half" idx="10"/>
          </p:nvPr>
        </p:nvSpPr>
        <p:spPr/>
        <p:txBody>
          <a:bodyPr/>
          <a:lstStyle/>
          <a:p>
            <a:fld id="{404B5F44-BA4A-4B62-B0D3-B6E840E6BA98}" type="datetimeFigureOut">
              <a:rPr lang="en-US" smtClean="0"/>
              <a:t>5/15/2025</a:t>
            </a:fld>
            <a:endParaRPr lang="en-US"/>
          </a:p>
        </p:txBody>
      </p:sp>
      <p:sp>
        <p:nvSpPr>
          <p:cNvPr id="4" name="Footer Placeholder 3">
            <a:extLst>
              <a:ext uri="{FF2B5EF4-FFF2-40B4-BE49-F238E27FC236}">
                <a16:creationId xmlns:a16="http://schemas.microsoft.com/office/drawing/2014/main" id="{A6324B9C-A672-4F7F-BA84-8C5B02E4B58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3A372B-3607-489F-B69E-5A07D7BF9C80}"/>
              </a:ext>
            </a:extLst>
          </p:cNvPr>
          <p:cNvSpPr>
            <a:spLocks noGrp="1"/>
          </p:cNvSpPr>
          <p:nvPr>
            <p:ph type="sldNum" sz="quarter" idx="12"/>
          </p:nvPr>
        </p:nvSpPr>
        <p:spPr/>
        <p:txBody>
          <a:bodyPr/>
          <a:lstStyle/>
          <a:p>
            <a:fld id="{9385B8BF-1F05-40FF-B097-6C06AC6751C8}" type="slidenum">
              <a:rPr lang="en-US" smtClean="0"/>
              <a:t>‹#›</a:t>
            </a:fld>
            <a:endParaRPr lang="en-US"/>
          </a:p>
        </p:txBody>
      </p:sp>
    </p:spTree>
    <p:extLst>
      <p:ext uri="{BB962C8B-B14F-4D97-AF65-F5344CB8AC3E}">
        <p14:creationId xmlns:p14="http://schemas.microsoft.com/office/powerpoint/2010/main" val="4039694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D6AD9FB-546F-4A1A-9957-2F5EE5DFA190}"/>
              </a:ext>
            </a:extLst>
          </p:cNvPr>
          <p:cNvSpPr>
            <a:spLocks noGrp="1"/>
          </p:cNvSpPr>
          <p:nvPr>
            <p:ph type="dt" sz="half" idx="10"/>
          </p:nvPr>
        </p:nvSpPr>
        <p:spPr/>
        <p:txBody>
          <a:bodyPr/>
          <a:lstStyle/>
          <a:p>
            <a:fld id="{404B5F44-BA4A-4B62-B0D3-B6E840E6BA98}" type="datetimeFigureOut">
              <a:rPr lang="en-US" smtClean="0"/>
              <a:t>5/15/2025</a:t>
            </a:fld>
            <a:endParaRPr lang="en-US"/>
          </a:p>
        </p:txBody>
      </p:sp>
      <p:sp>
        <p:nvSpPr>
          <p:cNvPr id="3" name="Footer Placeholder 2">
            <a:extLst>
              <a:ext uri="{FF2B5EF4-FFF2-40B4-BE49-F238E27FC236}">
                <a16:creationId xmlns:a16="http://schemas.microsoft.com/office/drawing/2014/main" id="{61EFF435-1BF6-49CC-9E33-B0BD0BA65F8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2AC67E7-CED8-453B-8768-93649B57B4D8}"/>
              </a:ext>
            </a:extLst>
          </p:cNvPr>
          <p:cNvSpPr>
            <a:spLocks noGrp="1"/>
          </p:cNvSpPr>
          <p:nvPr>
            <p:ph type="sldNum" sz="quarter" idx="12"/>
          </p:nvPr>
        </p:nvSpPr>
        <p:spPr/>
        <p:txBody>
          <a:bodyPr/>
          <a:lstStyle/>
          <a:p>
            <a:fld id="{9385B8BF-1F05-40FF-B097-6C06AC6751C8}" type="slidenum">
              <a:rPr lang="en-US" smtClean="0"/>
              <a:t>‹#›</a:t>
            </a:fld>
            <a:endParaRPr lang="en-US"/>
          </a:p>
        </p:txBody>
      </p:sp>
    </p:spTree>
    <p:extLst>
      <p:ext uri="{BB962C8B-B14F-4D97-AF65-F5344CB8AC3E}">
        <p14:creationId xmlns:p14="http://schemas.microsoft.com/office/powerpoint/2010/main" val="1759686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C92CC-BC30-411D-ACB7-5D36622205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BD30677-048A-4D38-B13C-E49FFCBDB6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45EC1AF-1CB4-420D-938F-9DE358C771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8881BB-BFA9-4D21-9E48-DCA5BDDEE5A2}"/>
              </a:ext>
            </a:extLst>
          </p:cNvPr>
          <p:cNvSpPr>
            <a:spLocks noGrp="1"/>
          </p:cNvSpPr>
          <p:nvPr>
            <p:ph type="dt" sz="half" idx="10"/>
          </p:nvPr>
        </p:nvSpPr>
        <p:spPr/>
        <p:txBody>
          <a:bodyPr/>
          <a:lstStyle/>
          <a:p>
            <a:fld id="{404B5F44-BA4A-4B62-B0D3-B6E840E6BA98}" type="datetimeFigureOut">
              <a:rPr lang="en-US" smtClean="0"/>
              <a:t>5/15/2025</a:t>
            </a:fld>
            <a:endParaRPr lang="en-US"/>
          </a:p>
        </p:txBody>
      </p:sp>
      <p:sp>
        <p:nvSpPr>
          <p:cNvPr id="6" name="Footer Placeholder 5">
            <a:extLst>
              <a:ext uri="{FF2B5EF4-FFF2-40B4-BE49-F238E27FC236}">
                <a16:creationId xmlns:a16="http://schemas.microsoft.com/office/drawing/2014/main" id="{84E8DFCA-1DD8-4640-B08E-952D28D145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60354E-4464-4F2B-9B88-4DB19DE4A8C1}"/>
              </a:ext>
            </a:extLst>
          </p:cNvPr>
          <p:cNvSpPr>
            <a:spLocks noGrp="1"/>
          </p:cNvSpPr>
          <p:nvPr>
            <p:ph type="sldNum" sz="quarter" idx="12"/>
          </p:nvPr>
        </p:nvSpPr>
        <p:spPr/>
        <p:txBody>
          <a:bodyPr/>
          <a:lstStyle/>
          <a:p>
            <a:fld id="{9385B8BF-1F05-40FF-B097-6C06AC6751C8}" type="slidenum">
              <a:rPr lang="en-US" smtClean="0"/>
              <a:t>‹#›</a:t>
            </a:fld>
            <a:endParaRPr lang="en-US"/>
          </a:p>
        </p:txBody>
      </p:sp>
    </p:spTree>
    <p:extLst>
      <p:ext uri="{BB962C8B-B14F-4D97-AF65-F5344CB8AC3E}">
        <p14:creationId xmlns:p14="http://schemas.microsoft.com/office/powerpoint/2010/main" val="2061825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5E428-7488-4C55-931C-C80827263B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266EAA3-0AD1-48C2-A42E-BEED4B91CC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48AC26A-55AB-4856-A812-D0578A8CED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CD3699-3271-4C22-A5E2-D99395CE5267}"/>
              </a:ext>
            </a:extLst>
          </p:cNvPr>
          <p:cNvSpPr>
            <a:spLocks noGrp="1"/>
          </p:cNvSpPr>
          <p:nvPr>
            <p:ph type="dt" sz="half" idx="10"/>
          </p:nvPr>
        </p:nvSpPr>
        <p:spPr/>
        <p:txBody>
          <a:bodyPr/>
          <a:lstStyle/>
          <a:p>
            <a:fld id="{404B5F44-BA4A-4B62-B0D3-B6E840E6BA98}" type="datetimeFigureOut">
              <a:rPr lang="en-US" smtClean="0"/>
              <a:t>5/15/2025</a:t>
            </a:fld>
            <a:endParaRPr lang="en-US"/>
          </a:p>
        </p:txBody>
      </p:sp>
      <p:sp>
        <p:nvSpPr>
          <p:cNvPr id="6" name="Footer Placeholder 5">
            <a:extLst>
              <a:ext uri="{FF2B5EF4-FFF2-40B4-BE49-F238E27FC236}">
                <a16:creationId xmlns:a16="http://schemas.microsoft.com/office/drawing/2014/main" id="{F7615DC8-AE05-4228-B03E-D3172CE8D3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BE9CCF-09BE-439C-BD87-CECC00789D67}"/>
              </a:ext>
            </a:extLst>
          </p:cNvPr>
          <p:cNvSpPr>
            <a:spLocks noGrp="1"/>
          </p:cNvSpPr>
          <p:nvPr>
            <p:ph type="sldNum" sz="quarter" idx="12"/>
          </p:nvPr>
        </p:nvSpPr>
        <p:spPr/>
        <p:txBody>
          <a:bodyPr/>
          <a:lstStyle/>
          <a:p>
            <a:fld id="{9385B8BF-1F05-40FF-B097-6C06AC6751C8}" type="slidenum">
              <a:rPr lang="en-US" smtClean="0"/>
              <a:t>‹#›</a:t>
            </a:fld>
            <a:endParaRPr lang="en-US"/>
          </a:p>
        </p:txBody>
      </p:sp>
    </p:spTree>
    <p:extLst>
      <p:ext uri="{BB962C8B-B14F-4D97-AF65-F5344CB8AC3E}">
        <p14:creationId xmlns:p14="http://schemas.microsoft.com/office/powerpoint/2010/main" val="3225758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CB099D-F1D3-4643-9B1C-770EB30044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1B9807D-7189-487D-B95A-D4ADB8D124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73D53A-E4B2-4253-A32F-B2D917FC1A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4B5F44-BA4A-4B62-B0D3-B6E840E6BA98}" type="datetimeFigureOut">
              <a:rPr lang="en-US" smtClean="0"/>
              <a:t>5/15/2025</a:t>
            </a:fld>
            <a:endParaRPr lang="en-US"/>
          </a:p>
        </p:txBody>
      </p:sp>
      <p:sp>
        <p:nvSpPr>
          <p:cNvPr id="5" name="Footer Placeholder 4">
            <a:extLst>
              <a:ext uri="{FF2B5EF4-FFF2-40B4-BE49-F238E27FC236}">
                <a16:creationId xmlns:a16="http://schemas.microsoft.com/office/drawing/2014/main" id="{9960FBA8-A80C-4738-B08E-B2ACA398E6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B65F97B-895A-49D5-B05F-D2848CA975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85B8BF-1F05-40FF-B097-6C06AC6751C8}" type="slidenum">
              <a:rPr lang="en-US" smtClean="0"/>
              <a:t>‹#›</a:t>
            </a:fld>
            <a:endParaRPr lang="en-US"/>
          </a:p>
        </p:txBody>
      </p:sp>
    </p:spTree>
    <p:extLst>
      <p:ext uri="{BB962C8B-B14F-4D97-AF65-F5344CB8AC3E}">
        <p14:creationId xmlns:p14="http://schemas.microsoft.com/office/powerpoint/2010/main" val="22349996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EE9A1E-B470-4F83-995C-063254B61DBE}"/>
              </a:ext>
            </a:extLst>
          </p:cNvPr>
          <p:cNvSpPr txBox="1"/>
          <p:nvPr/>
        </p:nvSpPr>
        <p:spPr>
          <a:xfrm>
            <a:off x="0" y="168812"/>
            <a:ext cx="12056012" cy="6448688"/>
          </a:xfrm>
          <a:prstGeom prst="rect">
            <a:avLst/>
          </a:prstGeom>
          <a:noFill/>
        </p:spPr>
        <p:txBody>
          <a:bodyPr wrap="square" rtlCol="0">
            <a:spAutoFit/>
          </a:bodyPr>
          <a:lstStyle/>
          <a:p>
            <a:pPr algn="ctr"/>
            <a:r>
              <a:rPr lang="en-US" sz="2400" b="1" dirty="0">
                <a:solidFill>
                  <a:srgbClr val="FF0000"/>
                </a:solidFill>
                <a:highlight>
                  <a:srgbClr val="FFFF00"/>
                </a:highlight>
                <a:latin typeface="Times New Roman" panose="02020603050405020304" pitchFamily="18" charset="0"/>
                <a:cs typeface="Times New Roman" panose="02020603050405020304" pitchFamily="18" charset="0"/>
              </a:rPr>
              <a:t>Unit-1 electronic devices</a:t>
            </a:r>
          </a:p>
          <a:p>
            <a:pPr algn="ctr"/>
            <a:endParaRPr lang="en-US" sz="2400" b="1" dirty="0">
              <a:solidFill>
                <a:srgbClr val="FF0000"/>
              </a:solidFill>
              <a:highlight>
                <a:srgbClr val="FFFF00"/>
              </a:highlight>
              <a:latin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2400" b="1" u="sng"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Matter </a:t>
            </a:r>
            <a:endParaRPr lang="en-US" sz="2400" u="sng"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Any substances, such as a solid, liquid or gas that has weight (mass) and occupies space are called as matter. For anything to occupy space, it must have volume. Based on this, we can say that everything on earth that has weight and takes up some space can be called as matters. Ultimately, everything on earth is matter. </a:t>
            </a:r>
            <a:r>
              <a:rPr lang="en-US" sz="2400" dirty="0">
                <a:latin typeface="Calibri" panose="020F0502020204030204" pitchFamily="34"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Examples of matter are: copper, iron, table, book, Ice, </a:t>
            </a:r>
            <a:r>
              <a:rPr lang="en-US" sz="2400" dirty="0" err="1">
                <a:effectLst/>
                <a:latin typeface="Times New Roman" panose="02020603050405020304" pitchFamily="18" charset="0"/>
                <a:ea typeface="Times New Roman" panose="02020603050405020304" pitchFamily="18" charset="0"/>
              </a:rPr>
              <a:t>Vapour</a:t>
            </a:r>
            <a:r>
              <a:rPr lang="en-US" sz="2400" dirty="0">
                <a:effectLst/>
                <a:latin typeface="Times New Roman" panose="02020603050405020304" pitchFamily="18" charset="0"/>
                <a:ea typeface="Times New Roman" panose="02020603050405020304" pitchFamily="18" charset="0"/>
              </a:rPr>
              <a:t> etc. </a:t>
            </a:r>
          </a:p>
          <a:p>
            <a:pPr marL="0" marR="0" algn="just">
              <a:lnSpc>
                <a:spcPct val="115000"/>
              </a:lnSpc>
              <a:spcBef>
                <a:spcPts val="0"/>
              </a:spcBef>
              <a:spcAft>
                <a:spcPts val="0"/>
              </a:spcAft>
            </a:pPr>
            <a:endParaRPr lang="en-US" sz="2400" dirty="0">
              <a:effectLst/>
              <a:latin typeface="Times New Roman" panose="02020603050405020304" pitchFamily="18" charset="0"/>
              <a:ea typeface="Times New Roman" panose="02020603050405020304" pitchFamily="18" charset="0"/>
            </a:endParaRPr>
          </a:p>
          <a:p>
            <a:pPr marL="0" marR="0" algn="just">
              <a:lnSpc>
                <a:spcPct val="115000"/>
              </a:lnSpc>
              <a:spcBef>
                <a:spcPts val="0"/>
              </a:spcBef>
              <a:spcAft>
                <a:spcPts val="0"/>
              </a:spcAft>
            </a:pPr>
            <a:r>
              <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Types of matter: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lphaLcParen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Solid</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lphaLcParen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Liquid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lphaLcParen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Gas.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endParaRPr lang="en-US" sz="2400" dirty="0">
              <a:effectLst/>
              <a:latin typeface="Times New Roman" panose="02020603050405020304" pitchFamily="18" charset="0"/>
              <a:ea typeface="Times New Roman" panose="02020603050405020304" pitchFamily="18" charset="0"/>
            </a:endParaRPr>
          </a:p>
          <a:p>
            <a:pPr marL="0" marR="0" algn="just">
              <a:lnSpc>
                <a:spcPct val="115000"/>
              </a:lnSpc>
              <a:spcBef>
                <a:spcPts val="0"/>
              </a:spcBef>
              <a:spcAft>
                <a:spcPts val="0"/>
              </a:spcAft>
            </a:pPr>
            <a:endParaRPr lang="en-US" sz="3200" b="1" dirty="0">
              <a:solidFill>
                <a:srgbClr val="FF0000"/>
              </a:solidFill>
              <a:highlight>
                <a:srgbClr val="FFFF00"/>
              </a:highligh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7737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EE9A1E-B470-4F83-995C-063254B61DBE}"/>
              </a:ext>
            </a:extLst>
          </p:cNvPr>
          <p:cNvSpPr txBox="1"/>
          <p:nvPr/>
        </p:nvSpPr>
        <p:spPr>
          <a:xfrm>
            <a:off x="0" y="168812"/>
            <a:ext cx="12056012" cy="852349"/>
          </a:xfrm>
          <a:prstGeom prst="rect">
            <a:avLst/>
          </a:prstGeom>
          <a:noFill/>
        </p:spPr>
        <p:txBody>
          <a:bodyPr wrap="square" rtlCol="0">
            <a:spAutoFit/>
          </a:bodyPr>
          <a:lstStyle/>
          <a:p>
            <a:pPr algn="ctr"/>
            <a:r>
              <a:rPr lang="en-US" sz="2400" b="1" dirty="0">
                <a:solidFill>
                  <a:srgbClr val="FF0000"/>
                </a:solidFill>
                <a:highlight>
                  <a:srgbClr val="FFFF00"/>
                </a:highlight>
                <a:latin typeface="Times New Roman" panose="02020603050405020304" pitchFamily="18" charset="0"/>
                <a:cs typeface="Times New Roman" panose="02020603050405020304" pitchFamily="18" charset="0"/>
              </a:rPr>
              <a:t>Unit-1 electronic devices</a:t>
            </a:r>
            <a:endPar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endParaRPr lang="en-US" sz="2400" b="1" dirty="0">
              <a:solidFill>
                <a:srgbClr val="FF0000"/>
              </a:solidFill>
              <a:highlight>
                <a:srgbClr val="FFFF00"/>
              </a:highlight>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2FE41FF1-F40D-45C4-99FF-5AEC4BB0882D}"/>
              </a:ext>
            </a:extLst>
          </p:cNvPr>
          <p:cNvSpPr txBox="1"/>
          <p:nvPr/>
        </p:nvSpPr>
        <p:spPr>
          <a:xfrm>
            <a:off x="267286" y="594986"/>
            <a:ext cx="11788726" cy="687881"/>
          </a:xfrm>
          <a:prstGeom prst="rect">
            <a:avLst/>
          </a:prstGeom>
          <a:noFill/>
        </p:spPr>
        <p:txBody>
          <a:bodyPr wrap="square" rtlCol="0">
            <a:spAutoFit/>
          </a:bodyPr>
          <a:lstStyle/>
          <a:p>
            <a:pPr marL="0" marR="0" algn="just">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5" name="TextBox 4">
            <a:extLst>
              <a:ext uri="{FF2B5EF4-FFF2-40B4-BE49-F238E27FC236}">
                <a16:creationId xmlns:a16="http://schemas.microsoft.com/office/drawing/2014/main" id="{16570BDC-5FCC-4B4A-AB64-5044D939F0B5}"/>
              </a:ext>
            </a:extLst>
          </p:cNvPr>
          <p:cNvSpPr txBox="1"/>
          <p:nvPr/>
        </p:nvSpPr>
        <p:spPr>
          <a:xfrm>
            <a:off x="267286" y="1071559"/>
            <a:ext cx="12037255" cy="1274964"/>
          </a:xfrm>
          <a:prstGeom prst="rect">
            <a:avLst/>
          </a:prstGeom>
          <a:noFill/>
        </p:spPr>
        <p:txBody>
          <a:bodyPr wrap="square" rtlCol="0">
            <a:spAutoFit/>
          </a:bodyPr>
          <a:lstStyle/>
          <a:p>
            <a:pPr marL="57150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In figure four electron makes bond and one electron is free which  produce current. </a:t>
            </a:r>
          </a:p>
          <a:p>
            <a:pPr marL="57150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Majority charge  carrier is free electron.</a:t>
            </a:r>
          </a:p>
          <a:p>
            <a:pPr marL="571500" marR="0" algn="just">
              <a:lnSpc>
                <a:spcPct val="115000"/>
              </a:lnSpc>
              <a:spcBef>
                <a:spcPts val="0"/>
              </a:spcBef>
              <a:spcAft>
                <a:spcPts val="0"/>
              </a:spcAft>
            </a:pP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3" name="Picture 2">
            <a:extLst>
              <a:ext uri="{FF2B5EF4-FFF2-40B4-BE49-F238E27FC236}">
                <a16:creationId xmlns:a16="http://schemas.microsoft.com/office/drawing/2014/main" id="{A4E7918D-0803-410E-9FD8-CFF3366B8B68}"/>
              </a:ext>
            </a:extLst>
          </p:cNvPr>
          <p:cNvPicPr>
            <a:picLocks noChangeAspect="1"/>
          </p:cNvPicPr>
          <p:nvPr/>
        </p:nvPicPr>
        <p:blipFill>
          <a:blip r:embed="rId2"/>
          <a:stretch>
            <a:fillRect/>
          </a:stretch>
        </p:blipFill>
        <p:spPr>
          <a:xfrm>
            <a:off x="6779258" y="1759440"/>
            <a:ext cx="4541914" cy="2895851"/>
          </a:xfrm>
          <a:prstGeom prst="rect">
            <a:avLst/>
          </a:prstGeom>
        </p:spPr>
      </p:pic>
    </p:spTree>
    <p:extLst>
      <p:ext uri="{BB962C8B-B14F-4D97-AF65-F5344CB8AC3E}">
        <p14:creationId xmlns:p14="http://schemas.microsoft.com/office/powerpoint/2010/main" val="2258224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EE9A1E-B470-4F83-995C-063254B61DBE}"/>
              </a:ext>
            </a:extLst>
          </p:cNvPr>
          <p:cNvSpPr txBox="1"/>
          <p:nvPr/>
        </p:nvSpPr>
        <p:spPr>
          <a:xfrm>
            <a:off x="0" y="168812"/>
            <a:ext cx="12056012" cy="852349"/>
          </a:xfrm>
          <a:prstGeom prst="rect">
            <a:avLst/>
          </a:prstGeom>
          <a:noFill/>
        </p:spPr>
        <p:txBody>
          <a:bodyPr wrap="square" rtlCol="0">
            <a:spAutoFit/>
          </a:bodyPr>
          <a:lstStyle/>
          <a:p>
            <a:pPr algn="ctr"/>
            <a:r>
              <a:rPr lang="en-US" sz="2400" b="1" dirty="0">
                <a:solidFill>
                  <a:srgbClr val="FF0000"/>
                </a:solidFill>
                <a:highlight>
                  <a:srgbClr val="FFFF00"/>
                </a:highlight>
                <a:latin typeface="Times New Roman" panose="02020603050405020304" pitchFamily="18" charset="0"/>
                <a:cs typeface="Times New Roman" panose="02020603050405020304" pitchFamily="18" charset="0"/>
              </a:rPr>
              <a:t>Unit-1 electronic devices</a:t>
            </a:r>
            <a:endPar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endParaRPr lang="en-US" sz="2400" b="1" dirty="0">
              <a:solidFill>
                <a:srgbClr val="FF0000"/>
              </a:solidFill>
              <a:highlight>
                <a:srgbClr val="FFFF00"/>
              </a:highlight>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2FE41FF1-F40D-45C4-99FF-5AEC4BB0882D}"/>
              </a:ext>
            </a:extLst>
          </p:cNvPr>
          <p:cNvSpPr txBox="1"/>
          <p:nvPr/>
        </p:nvSpPr>
        <p:spPr>
          <a:xfrm>
            <a:off x="267286" y="594986"/>
            <a:ext cx="11788726" cy="687881"/>
          </a:xfrm>
          <a:prstGeom prst="rect">
            <a:avLst/>
          </a:prstGeom>
          <a:noFill/>
        </p:spPr>
        <p:txBody>
          <a:bodyPr wrap="square" rtlCol="0">
            <a:spAutoFit/>
          </a:bodyPr>
          <a:lstStyle/>
          <a:p>
            <a:pPr marL="0" marR="0" algn="just">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6" name="TextBox 5">
            <a:extLst>
              <a:ext uri="{FF2B5EF4-FFF2-40B4-BE49-F238E27FC236}">
                <a16:creationId xmlns:a16="http://schemas.microsoft.com/office/drawing/2014/main" id="{08E2C3A7-A11B-4C2F-B7A0-5316359D582C}"/>
              </a:ext>
            </a:extLst>
          </p:cNvPr>
          <p:cNvSpPr txBox="1"/>
          <p:nvPr/>
        </p:nvSpPr>
        <p:spPr>
          <a:xfrm>
            <a:off x="0" y="815926"/>
            <a:ext cx="12192000" cy="3880871"/>
          </a:xfrm>
          <a:prstGeom prst="rect">
            <a:avLst/>
          </a:prstGeom>
          <a:noFill/>
        </p:spPr>
        <p:txBody>
          <a:bodyPr wrap="square" rtlCol="0">
            <a:spAutoFit/>
          </a:bodyPr>
          <a:lstStyle/>
          <a:p>
            <a:pPr marR="0" lvl="0" algn="just">
              <a:lnSpc>
                <a:spcPct val="115000"/>
              </a:lnSpc>
              <a:spcBef>
                <a:spcPts val="0"/>
              </a:spcBef>
              <a:spcAft>
                <a:spcPts val="0"/>
              </a:spcAf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ii</a:t>
            </a: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 P-type :</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28650" marR="0" algn="just">
              <a:lnSpc>
                <a:spcPct val="115000"/>
              </a:lnSpc>
              <a:spcBef>
                <a:spcPts val="0"/>
              </a:spcBef>
              <a:spcAft>
                <a:spcPts val="0"/>
              </a:spcAft>
            </a:pP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 p-type semiconductor is an intrinsic semiconductor doped with trivalent(having three valence electron) impurity atoms . when trivalent impurity(</a:t>
            </a:r>
            <a:r>
              <a:rPr lang="en-US" sz="2400" dirty="0" err="1">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Boron,Almunium</a:t>
            </a: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added with silicon &amp; germanium then form p type semiconductor. Look at given figure ,</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28650" marR="0" algn="just">
              <a:lnSpc>
                <a:spcPct val="115000"/>
              </a:lnSpc>
              <a:spcBef>
                <a:spcPts val="0"/>
              </a:spcBef>
              <a:spcAft>
                <a:spcPts val="0"/>
              </a:spcAft>
            </a:pPr>
            <a:r>
              <a:rPr lang="en-US" sz="24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Trivalent impurity atom is added with Germanium. There is one electron is less that cannot make bond that create holes. When electric field is applied then electron goes to fill the hole. Again, there is another hole is create then other electron comes to fill this hole. This process is continuously happen. Due to this process electron are moving and current is flow. In it holes are majority carrier.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4524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EE9A1E-B470-4F83-995C-063254B61DBE}"/>
              </a:ext>
            </a:extLst>
          </p:cNvPr>
          <p:cNvSpPr txBox="1"/>
          <p:nvPr/>
        </p:nvSpPr>
        <p:spPr>
          <a:xfrm>
            <a:off x="0" y="168812"/>
            <a:ext cx="12056012" cy="852349"/>
          </a:xfrm>
          <a:prstGeom prst="rect">
            <a:avLst/>
          </a:prstGeom>
          <a:noFill/>
        </p:spPr>
        <p:txBody>
          <a:bodyPr wrap="square" rtlCol="0">
            <a:spAutoFit/>
          </a:bodyPr>
          <a:lstStyle/>
          <a:p>
            <a:pPr algn="ctr"/>
            <a:r>
              <a:rPr lang="en-US" sz="2400" b="1" dirty="0">
                <a:solidFill>
                  <a:srgbClr val="FF0000"/>
                </a:solidFill>
                <a:highlight>
                  <a:srgbClr val="FFFF00"/>
                </a:highlight>
                <a:latin typeface="Times New Roman" panose="02020603050405020304" pitchFamily="18" charset="0"/>
                <a:cs typeface="Times New Roman" panose="02020603050405020304" pitchFamily="18" charset="0"/>
              </a:rPr>
              <a:t>Unit-1 electronic devices</a:t>
            </a:r>
            <a:endPar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endParaRPr lang="en-US" sz="2400" b="1" dirty="0">
              <a:solidFill>
                <a:srgbClr val="FF0000"/>
              </a:solidFill>
              <a:highlight>
                <a:srgbClr val="FFFF00"/>
              </a:highlight>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2FE41FF1-F40D-45C4-99FF-5AEC4BB0882D}"/>
              </a:ext>
            </a:extLst>
          </p:cNvPr>
          <p:cNvSpPr txBox="1"/>
          <p:nvPr/>
        </p:nvSpPr>
        <p:spPr>
          <a:xfrm>
            <a:off x="267286" y="594986"/>
            <a:ext cx="11788726" cy="687881"/>
          </a:xfrm>
          <a:prstGeom prst="rect">
            <a:avLst/>
          </a:prstGeom>
          <a:noFill/>
        </p:spPr>
        <p:txBody>
          <a:bodyPr wrap="square" rtlCol="0">
            <a:spAutoFit/>
          </a:bodyPr>
          <a:lstStyle/>
          <a:p>
            <a:pPr marL="0" marR="0" algn="just">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graphicFrame>
        <p:nvGraphicFramePr>
          <p:cNvPr id="3" name="Table 2">
            <a:extLst>
              <a:ext uri="{FF2B5EF4-FFF2-40B4-BE49-F238E27FC236}">
                <a16:creationId xmlns:a16="http://schemas.microsoft.com/office/drawing/2014/main" id="{D0A46D2E-560D-43D8-A9D1-1FB616259DF3}"/>
              </a:ext>
            </a:extLst>
          </p:cNvPr>
          <p:cNvGraphicFramePr>
            <a:graphicFrameLocks noGrp="1"/>
          </p:cNvGraphicFramePr>
          <p:nvPr>
            <p:extLst>
              <p:ext uri="{D42A27DB-BD31-4B8C-83A1-F6EECF244321}">
                <p14:modId xmlns:p14="http://schemas.microsoft.com/office/powerpoint/2010/main" val="2651922151"/>
              </p:ext>
            </p:extLst>
          </p:nvPr>
        </p:nvGraphicFramePr>
        <p:xfrm>
          <a:off x="903849" y="2813050"/>
          <a:ext cx="10515600" cy="3566160"/>
        </p:xfrm>
        <a:graphic>
          <a:graphicData uri="http://schemas.openxmlformats.org/drawingml/2006/table">
            <a:tbl>
              <a:tblPr/>
              <a:tblGrid>
                <a:gridCol w="5257800">
                  <a:extLst>
                    <a:ext uri="{9D8B030D-6E8A-4147-A177-3AD203B41FA5}">
                      <a16:colId xmlns:a16="http://schemas.microsoft.com/office/drawing/2014/main" val="3664034316"/>
                    </a:ext>
                  </a:extLst>
                </a:gridCol>
                <a:gridCol w="5257800">
                  <a:extLst>
                    <a:ext uri="{9D8B030D-6E8A-4147-A177-3AD203B41FA5}">
                      <a16:colId xmlns:a16="http://schemas.microsoft.com/office/drawing/2014/main" val="3517345608"/>
                    </a:ext>
                  </a:extLst>
                </a:gridCol>
              </a:tblGrid>
              <a:tr h="0">
                <a:tc>
                  <a:txBody>
                    <a:bodyPr/>
                    <a:lstStyle/>
                    <a:p>
                      <a:r>
                        <a:rPr lang="en-US" sz="2400"/>
                        <a:t>Feature</a:t>
                      </a:r>
                    </a:p>
                  </a:txBody>
                  <a:tcPr anchor="ctr">
                    <a:lnL>
                      <a:noFill/>
                    </a:lnL>
                    <a:lnR>
                      <a:noFill/>
                    </a:lnR>
                    <a:lnT>
                      <a:noFill/>
                    </a:lnT>
                    <a:lnB>
                      <a:noFill/>
                    </a:lnB>
                  </a:tcPr>
                </a:tc>
                <a:tc>
                  <a:txBody>
                    <a:bodyPr/>
                    <a:lstStyle/>
                    <a:p>
                      <a:r>
                        <a:rPr lang="en-US" sz="2400"/>
                        <a:t>Description</a:t>
                      </a:r>
                    </a:p>
                  </a:txBody>
                  <a:tcPr anchor="ctr">
                    <a:lnL>
                      <a:noFill/>
                    </a:lnL>
                    <a:lnR>
                      <a:noFill/>
                    </a:lnR>
                    <a:lnT>
                      <a:noFill/>
                    </a:lnT>
                    <a:lnB>
                      <a:noFill/>
                    </a:lnB>
                  </a:tcPr>
                </a:tc>
                <a:extLst>
                  <a:ext uri="{0D108BD9-81ED-4DB2-BD59-A6C34878D82A}">
                    <a16:rowId xmlns:a16="http://schemas.microsoft.com/office/drawing/2014/main" val="1507852560"/>
                  </a:ext>
                </a:extLst>
              </a:tr>
              <a:tr h="0">
                <a:tc>
                  <a:txBody>
                    <a:bodyPr/>
                    <a:lstStyle/>
                    <a:p>
                      <a:r>
                        <a:rPr lang="en-US" sz="2400"/>
                        <a:t>🔸 </a:t>
                      </a:r>
                      <a:r>
                        <a:rPr lang="en-US" sz="2400" b="1"/>
                        <a:t>Majority carriers</a:t>
                      </a:r>
                      <a:endParaRPr lang="en-US" sz="2400"/>
                    </a:p>
                  </a:txBody>
                  <a:tcPr anchor="ctr">
                    <a:lnL>
                      <a:noFill/>
                    </a:lnL>
                    <a:lnR>
                      <a:noFill/>
                    </a:lnR>
                    <a:lnT>
                      <a:noFill/>
                    </a:lnT>
                    <a:lnB>
                      <a:noFill/>
                    </a:lnB>
                  </a:tcPr>
                </a:tc>
                <a:tc>
                  <a:txBody>
                    <a:bodyPr/>
                    <a:lstStyle/>
                    <a:p>
                      <a:r>
                        <a:rPr lang="en-US" sz="2400"/>
                        <a:t>Holes (absence of electrons)</a:t>
                      </a:r>
                    </a:p>
                  </a:txBody>
                  <a:tcPr anchor="ctr">
                    <a:lnL>
                      <a:noFill/>
                    </a:lnL>
                    <a:lnR>
                      <a:noFill/>
                    </a:lnR>
                    <a:lnT>
                      <a:noFill/>
                    </a:lnT>
                    <a:lnB>
                      <a:noFill/>
                    </a:lnB>
                  </a:tcPr>
                </a:tc>
                <a:extLst>
                  <a:ext uri="{0D108BD9-81ED-4DB2-BD59-A6C34878D82A}">
                    <a16:rowId xmlns:a16="http://schemas.microsoft.com/office/drawing/2014/main" val="1069093170"/>
                  </a:ext>
                </a:extLst>
              </a:tr>
              <a:tr h="0">
                <a:tc>
                  <a:txBody>
                    <a:bodyPr/>
                    <a:lstStyle/>
                    <a:p>
                      <a:r>
                        <a:rPr lang="en-US" sz="2400" dirty="0"/>
                        <a:t>🔹 </a:t>
                      </a:r>
                      <a:r>
                        <a:rPr lang="en-US" sz="2400" b="1" dirty="0"/>
                        <a:t>Minority carriers</a:t>
                      </a:r>
                      <a:endParaRPr lang="en-US" sz="2400" dirty="0"/>
                    </a:p>
                  </a:txBody>
                  <a:tcPr anchor="ctr">
                    <a:lnL>
                      <a:noFill/>
                    </a:lnL>
                    <a:lnR>
                      <a:noFill/>
                    </a:lnR>
                    <a:lnT>
                      <a:noFill/>
                    </a:lnT>
                    <a:lnB>
                      <a:noFill/>
                    </a:lnB>
                  </a:tcPr>
                </a:tc>
                <a:tc>
                  <a:txBody>
                    <a:bodyPr/>
                    <a:lstStyle/>
                    <a:p>
                      <a:r>
                        <a:rPr lang="en-US" sz="2400"/>
                        <a:t>Electrons</a:t>
                      </a:r>
                    </a:p>
                  </a:txBody>
                  <a:tcPr anchor="ctr">
                    <a:lnL>
                      <a:noFill/>
                    </a:lnL>
                    <a:lnR>
                      <a:noFill/>
                    </a:lnR>
                    <a:lnT>
                      <a:noFill/>
                    </a:lnT>
                    <a:lnB>
                      <a:noFill/>
                    </a:lnB>
                  </a:tcPr>
                </a:tc>
                <a:extLst>
                  <a:ext uri="{0D108BD9-81ED-4DB2-BD59-A6C34878D82A}">
                    <a16:rowId xmlns:a16="http://schemas.microsoft.com/office/drawing/2014/main" val="3175563602"/>
                  </a:ext>
                </a:extLst>
              </a:tr>
              <a:tr h="0">
                <a:tc>
                  <a:txBody>
                    <a:bodyPr/>
                    <a:lstStyle/>
                    <a:p>
                      <a:r>
                        <a:rPr lang="en-US" sz="2400"/>
                        <a:t>🔸 </a:t>
                      </a:r>
                      <a:r>
                        <a:rPr lang="en-US" sz="2400" b="1"/>
                        <a:t>Type of doping</a:t>
                      </a:r>
                      <a:endParaRPr lang="en-US" sz="2400"/>
                    </a:p>
                  </a:txBody>
                  <a:tcPr anchor="ctr">
                    <a:lnL>
                      <a:noFill/>
                    </a:lnL>
                    <a:lnR>
                      <a:noFill/>
                    </a:lnR>
                    <a:lnT>
                      <a:noFill/>
                    </a:lnT>
                    <a:lnB>
                      <a:noFill/>
                    </a:lnB>
                  </a:tcPr>
                </a:tc>
                <a:tc>
                  <a:txBody>
                    <a:bodyPr/>
                    <a:lstStyle/>
                    <a:p>
                      <a:r>
                        <a:rPr lang="en-US" sz="2400" dirty="0"/>
                        <a:t>Trivalent impurity (acceptor atoms)</a:t>
                      </a:r>
                    </a:p>
                  </a:txBody>
                  <a:tcPr anchor="ctr">
                    <a:lnL>
                      <a:noFill/>
                    </a:lnL>
                    <a:lnR>
                      <a:noFill/>
                    </a:lnR>
                    <a:lnT>
                      <a:noFill/>
                    </a:lnT>
                    <a:lnB>
                      <a:noFill/>
                    </a:lnB>
                  </a:tcPr>
                </a:tc>
                <a:extLst>
                  <a:ext uri="{0D108BD9-81ED-4DB2-BD59-A6C34878D82A}">
                    <a16:rowId xmlns:a16="http://schemas.microsoft.com/office/drawing/2014/main" val="354167233"/>
                  </a:ext>
                </a:extLst>
              </a:tr>
              <a:tr h="0">
                <a:tc>
                  <a:txBody>
                    <a:bodyPr/>
                    <a:lstStyle/>
                    <a:p>
                      <a:r>
                        <a:rPr lang="en-US" sz="2400"/>
                        <a:t>🔹 </a:t>
                      </a:r>
                      <a:r>
                        <a:rPr lang="en-US" sz="2400" b="1"/>
                        <a:t>Movement of charge</a:t>
                      </a:r>
                      <a:endParaRPr lang="en-US" sz="2400"/>
                    </a:p>
                  </a:txBody>
                  <a:tcPr anchor="ctr">
                    <a:lnL>
                      <a:noFill/>
                    </a:lnL>
                    <a:lnR>
                      <a:noFill/>
                    </a:lnR>
                    <a:lnT>
                      <a:noFill/>
                    </a:lnT>
                    <a:lnB>
                      <a:noFill/>
                    </a:lnB>
                  </a:tcPr>
                </a:tc>
                <a:tc>
                  <a:txBody>
                    <a:bodyPr/>
                    <a:lstStyle/>
                    <a:p>
                      <a:r>
                        <a:rPr lang="en-US" sz="2400"/>
                        <a:t>Holes move toward the negative terminal under an electric field</a:t>
                      </a:r>
                    </a:p>
                  </a:txBody>
                  <a:tcPr anchor="ctr">
                    <a:lnL>
                      <a:noFill/>
                    </a:lnL>
                    <a:lnR>
                      <a:noFill/>
                    </a:lnR>
                    <a:lnT>
                      <a:noFill/>
                    </a:lnT>
                    <a:lnB>
                      <a:noFill/>
                    </a:lnB>
                  </a:tcPr>
                </a:tc>
                <a:extLst>
                  <a:ext uri="{0D108BD9-81ED-4DB2-BD59-A6C34878D82A}">
                    <a16:rowId xmlns:a16="http://schemas.microsoft.com/office/drawing/2014/main" val="251113178"/>
                  </a:ext>
                </a:extLst>
              </a:tr>
              <a:tr h="0">
                <a:tc>
                  <a:txBody>
                    <a:bodyPr/>
                    <a:lstStyle/>
                    <a:p>
                      <a:r>
                        <a:rPr lang="en-US" sz="2400"/>
                        <a:t>🔸 </a:t>
                      </a:r>
                      <a:r>
                        <a:rPr lang="en-US" sz="2400" b="1"/>
                        <a:t>Fermi level</a:t>
                      </a:r>
                      <a:endParaRPr lang="en-US" sz="2400"/>
                    </a:p>
                  </a:txBody>
                  <a:tcPr anchor="ctr">
                    <a:lnL>
                      <a:noFill/>
                    </a:lnL>
                    <a:lnR>
                      <a:noFill/>
                    </a:lnR>
                    <a:lnT>
                      <a:noFill/>
                    </a:lnT>
                    <a:lnB>
                      <a:noFill/>
                    </a:lnB>
                  </a:tcPr>
                </a:tc>
                <a:tc>
                  <a:txBody>
                    <a:bodyPr/>
                    <a:lstStyle/>
                    <a:p>
                      <a:r>
                        <a:rPr lang="en-US" sz="2400"/>
                        <a:t>Closer to the </a:t>
                      </a:r>
                      <a:r>
                        <a:rPr lang="en-US" sz="2400" b="1"/>
                        <a:t>valence band</a:t>
                      </a:r>
                      <a:endParaRPr lang="en-US" sz="2400"/>
                    </a:p>
                  </a:txBody>
                  <a:tcPr anchor="ctr">
                    <a:lnL>
                      <a:noFill/>
                    </a:lnL>
                    <a:lnR>
                      <a:noFill/>
                    </a:lnR>
                    <a:lnT>
                      <a:noFill/>
                    </a:lnT>
                    <a:lnB>
                      <a:noFill/>
                    </a:lnB>
                  </a:tcPr>
                </a:tc>
                <a:extLst>
                  <a:ext uri="{0D108BD9-81ED-4DB2-BD59-A6C34878D82A}">
                    <a16:rowId xmlns:a16="http://schemas.microsoft.com/office/drawing/2014/main" val="4262656072"/>
                  </a:ext>
                </a:extLst>
              </a:tr>
              <a:tr h="0">
                <a:tc>
                  <a:txBody>
                    <a:bodyPr/>
                    <a:lstStyle/>
                    <a:p>
                      <a:r>
                        <a:rPr lang="en-US" sz="2400"/>
                        <a:t>🔹 </a:t>
                      </a:r>
                      <a:r>
                        <a:rPr lang="en-US" sz="2400" b="1"/>
                        <a:t>Current flow</a:t>
                      </a:r>
                      <a:endParaRPr lang="en-US" sz="2400"/>
                    </a:p>
                  </a:txBody>
                  <a:tcPr anchor="ctr">
                    <a:lnL>
                      <a:noFill/>
                    </a:lnL>
                    <a:lnR>
                      <a:noFill/>
                    </a:lnR>
                    <a:lnT>
                      <a:noFill/>
                    </a:lnT>
                    <a:lnB>
                      <a:noFill/>
                    </a:lnB>
                  </a:tcPr>
                </a:tc>
                <a:tc>
                  <a:txBody>
                    <a:bodyPr/>
                    <a:lstStyle/>
                    <a:p>
                      <a:r>
                        <a:rPr lang="en-US" sz="2400" dirty="0"/>
                        <a:t>Mostly due to movement of </a:t>
                      </a:r>
                      <a:r>
                        <a:rPr lang="en-US" sz="2400" b="1" dirty="0"/>
                        <a:t>holes</a:t>
                      </a:r>
                      <a:endParaRPr lang="en-US" sz="2400" dirty="0"/>
                    </a:p>
                  </a:txBody>
                  <a:tcPr anchor="ctr">
                    <a:lnL>
                      <a:noFill/>
                    </a:lnL>
                    <a:lnR>
                      <a:noFill/>
                    </a:lnR>
                    <a:lnT>
                      <a:noFill/>
                    </a:lnT>
                    <a:lnB>
                      <a:noFill/>
                    </a:lnB>
                  </a:tcPr>
                </a:tc>
                <a:extLst>
                  <a:ext uri="{0D108BD9-81ED-4DB2-BD59-A6C34878D82A}">
                    <a16:rowId xmlns:a16="http://schemas.microsoft.com/office/drawing/2014/main" val="3399532175"/>
                  </a:ext>
                </a:extLst>
              </a:tr>
            </a:tbl>
          </a:graphicData>
        </a:graphic>
      </p:graphicFrame>
      <p:sp>
        <p:nvSpPr>
          <p:cNvPr id="5" name="Rectangle 1">
            <a:extLst>
              <a:ext uri="{FF2B5EF4-FFF2-40B4-BE49-F238E27FC236}">
                <a16:creationId xmlns:a16="http://schemas.microsoft.com/office/drawing/2014/main" id="{05EB993F-FF3D-4C58-A4B8-21385C584ACF}"/>
              </a:ext>
            </a:extLst>
          </p:cNvPr>
          <p:cNvSpPr>
            <a:spLocks noChangeArrowheads="1"/>
          </p:cNvSpPr>
          <p:nvPr/>
        </p:nvSpPr>
        <p:spPr bwMode="auto">
          <a:xfrm>
            <a:off x="903849" y="2095686"/>
            <a:ext cx="5767926"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chemeClr val="tx1"/>
                </a:solidFill>
                <a:effectLst/>
                <a:latin typeface="Arial" panose="020B0604020202020204" pitchFamily="34" charset="0"/>
              </a:rPr>
              <a:t>Key Characteristics of P-type Semiconductor: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4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152875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EE9A1E-B470-4F83-995C-063254B61DBE}"/>
              </a:ext>
            </a:extLst>
          </p:cNvPr>
          <p:cNvSpPr txBox="1"/>
          <p:nvPr/>
        </p:nvSpPr>
        <p:spPr>
          <a:xfrm>
            <a:off x="0" y="168812"/>
            <a:ext cx="12056012" cy="852349"/>
          </a:xfrm>
          <a:prstGeom prst="rect">
            <a:avLst/>
          </a:prstGeom>
          <a:noFill/>
        </p:spPr>
        <p:txBody>
          <a:bodyPr wrap="square" rtlCol="0">
            <a:spAutoFit/>
          </a:bodyPr>
          <a:lstStyle/>
          <a:p>
            <a:pPr algn="ctr"/>
            <a:r>
              <a:rPr lang="en-US" sz="2400" b="1" dirty="0">
                <a:solidFill>
                  <a:srgbClr val="FF0000"/>
                </a:solidFill>
                <a:highlight>
                  <a:srgbClr val="FFFF00"/>
                </a:highlight>
                <a:latin typeface="Times New Roman" panose="02020603050405020304" pitchFamily="18" charset="0"/>
                <a:cs typeface="Times New Roman" panose="02020603050405020304" pitchFamily="18" charset="0"/>
              </a:rPr>
              <a:t>Unit-1 electronic devices</a:t>
            </a:r>
            <a:endPar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endParaRPr lang="en-US" sz="2400" b="1" dirty="0">
              <a:solidFill>
                <a:srgbClr val="FF0000"/>
              </a:solidFill>
              <a:highlight>
                <a:srgbClr val="FFFF00"/>
              </a:highlight>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2FE41FF1-F40D-45C4-99FF-5AEC4BB0882D}"/>
              </a:ext>
            </a:extLst>
          </p:cNvPr>
          <p:cNvSpPr txBox="1"/>
          <p:nvPr/>
        </p:nvSpPr>
        <p:spPr>
          <a:xfrm>
            <a:off x="267286" y="594986"/>
            <a:ext cx="11788726" cy="687881"/>
          </a:xfrm>
          <a:prstGeom prst="rect">
            <a:avLst/>
          </a:prstGeom>
          <a:noFill/>
        </p:spPr>
        <p:txBody>
          <a:bodyPr wrap="square" rtlCol="0">
            <a:spAutoFit/>
          </a:bodyPr>
          <a:lstStyle/>
          <a:p>
            <a:pPr marL="0" marR="0" algn="just">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pic>
        <p:nvPicPr>
          <p:cNvPr id="7" name="Picture 6">
            <a:extLst>
              <a:ext uri="{FF2B5EF4-FFF2-40B4-BE49-F238E27FC236}">
                <a16:creationId xmlns:a16="http://schemas.microsoft.com/office/drawing/2014/main" id="{7ACE9006-DBDD-4F3C-9D95-8FE4577959C6}"/>
              </a:ext>
            </a:extLst>
          </p:cNvPr>
          <p:cNvPicPr>
            <a:picLocks noChangeAspect="1"/>
          </p:cNvPicPr>
          <p:nvPr/>
        </p:nvPicPr>
        <p:blipFill>
          <a:blip r:embed="rId2"/>
          <a:stretch>
            <a:fillRect/>
          </a:stretch>
        </p:blipFill>
        <p:spPr>
          <a:xfrm>
            <a:off x="3432517" y="1282867"/>
            <a:ext cx="4642338" cy="3943677"/>
          </a:xfrm>
          <a:prstGeom prst="rect">
            <a:avLst/>
          </a:prstGeom>
        </p:spPr>
      </p:pic>
    </p:spTree>
    <p:extLst>
      <p:ext uri="{BB962C8B-B14F-4D97-AF65-F5344CB8AC3E}">
        <p14:creationId xmlns:p14="http://schemas.microsoft.com/office/powerpoint/2010/main" val="23157779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EE9A1E-B470-4F83-995C-063254B61DBE}"/>
              </a:ext>
            </a:extLst>
          </p:cNvPr>
          <p:cNvSpPr txBox="1"/>
          <p:nvPr/>
        </p:nvSpPr>
        <p:spPr>
          <a:xfrm>
            <a:off x="0" y="168812"/>
            <a:ext cx="12056012" cy="852349"/>
          </a:xfrm>
          <a:prstGeom prst="rect">
            <a:avLst/>
          </a:prstGeom>
          <a:noFill/>
        </p:spPr>
        <p:txBody>
          <a:bodyPr wrap="square" rtlCol="0">
            <a:spAutoFit/>
          </a:bodyPr>
          <a:lstStyle/>
          <a:p>
            <a:pPr algn="ctr"/>
            <a:r>
              <a:rPr lang="en-US" sz="2400" b="1" dirty="0">
                <a:solidFill>
                  <a:srgbClr val="FF0000"/>
                </a:solidFill>
                <a:highlight>
                  <a:srgbClr val="FFFF00"/>
                </a:highlight>
                <a:latin typeface="Times New Roman" panose="02020603050405020304" pitchFamily="18" charset="0"/>
                <a:cs typeface="Times New Roman" panose="02020603050405020304" pitchFamily="18" charset="0"/>
              </a:rPr>
              <a:t>Unit-1 electronic devices</a:t>
            </a:r>
            <a:endPar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endParaRPr lang="en-US" sz="2400" b="1" dirty="0">
              <a:solidFill>
                <a:srgbClr val="FF0000"/>
              </a:solidFill>
              <a:highlight>
                <a:srgbClr val="FFFF00"/>
              </a:highlight>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2FE41FF1-F40D-45C4-99FF-5AEC4BB0882D}"/>
              </a:ext>
            </a:extLst>
          </p:cNvPr>
          <p:cNvSpPr txBox="1"/>
          <p:nvPr/>
        </p:nvSpPr>
        <p:spPr>
          <a:xfrm>
            <a:off x="267286" y="594986"/>
            <a:ext cx="11788726" cy="687881"/>
          </a:xfrm>
          <a:prstGeom prst="rect">
            <a:avLst/>
          </a:prstGeom>
          <a:noFill/>
        </p:spPr>
        <p:txBody>
          <a:bodyPr wrap="square" rtlCol="0">
            <a:spAutoFit/>
          </a:bodyPr>
          <a:lstStyle/>
          <a:p>
            <a:pPr marL="0" marR="0" algn="just">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3" name="TextBox 2">
            <a:extLst>
              <a:ext uri="{FF2B5EF4-FFF2-40B4-BE49-F238E27FC236}">
                <a16:creationId xmlns:a16="http://schemas.microsoft.com/office/drawing/2014/main" id="{9C0BEA36-966A-4B8C-A960-0478E0436FA4}"/>
              </a:ext>
            </a:extLst>
          </p:cNvPr>
          <p:cNvSpPr txBox="1"/>
          <p:nvPr/>
        </p:nvSpPr>
        <p:spPr>
          <a:xfrm>
            <a:off x="267286" y="594986"/>
            <a:ext cx="11657428" cy="5890220"/>
          </a:xfrm>
          <a:prstGeom prst="rect">
            <a:avLst/>
          </a:prstGeom>
          <a:noFill/>
        </p:spPr>
        <p:txBody>
          <a:bodyPr wrap="square" rtlCol="0">
            <a:spAutoFit/>
          </a:bodyPr>
          <a:lstStyle/>
          <a:p>
            <a:endParaRPr lang="en-US" dirty="0"/>
          </a:p>
        </p:txBody>
      </p:sp>
      <p:pic>
        <p:nvPicPr>
          <p:cNvPr id="6" name="Picture 5" descr="Difference between intrinsic and extrinsic semiconductor class 12 -  Brainly.in">
            <a:extLst>
              <a:ext uri="{FF2B5EF4-FFF2-40B4-BE49-F238E27FC236}">
                <a16:creationId xmlns:a16="http://schemas.microsoft.com/office/drawing/2014/main" id="{CA84B4A4-70EF-4224-9369-55341994CB5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65760" y="594986"/>
            <a:ext cx="11788726" cy="5890220"/>
          </a:xfrm>
          <a:prstGeom prst="rect">
            <a:avLst/>
          </a:prstGeom>
          <a:noFill/>
          <a:ln>
            <a:noFill/>
          </a:ln>
        </p:spPr>
      </p:pic>
    </p:spTree>
    <p:extLst>
      <p:ext uri="{BB962C8B-B14F-4D97-AF65-F5344CB8AC3E}">
        <p14:creationId xmlns:p14="http://schemas.microsoft.com/office/powerpoint/2010/main" val="7640354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EE9A1E-B470-4F83-995C-063254B61DBE}"/>
              </a:ext>
            </a:extLst>
          </p:cNvPr>
          <p:cNvSpPr txBox="1"/>
          <p:nvPr/>
        </p:nvSpPr>
        <p:spPr>
          <a:xfrm>
            <a:off x="0" y="168812"/>
            <a:ext cx="12056012" cy="852349"/>
          </a:xfrm>
          <a:prstGeom prst="rect">
            <a:avLst/>
          </a:prstGeom>
          <a:noFill/>
        </p:spPr>
        <p:txBody>
          <a:bodyPr wrap="square" rtlCol="0">
            <a:spAutoFit/>
          </a:bodyPr>
          <a:lstStyle/>
          <a:p>
            <a:pPr algn="ctr"/>
            <a:r>
              <a:rPr lang="en-US" sz="2400" b="1" dirty="0">
                <a:solidFill>
                  <a:srgbClr val="FF0000"/>
                </a:solidFill>
                <a:highlight>
                  <a:srgbClr val="FFFF00"/>
                </a:highlight>
                <a:latin typeface="Times New Roman" panose="02020603050405020304" pitchFamily="18" charset="0"/>
                <a:cs typeface="Times New Roman" panose="02020603050405020304" pitchFamily="18" charset="0"/>
              </a:rPr>
              <a:t>Unit-1 electronic devices</a:t>
            </a:r>
            <a:endPar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endParaRPr lang="en-US" sz="2400" b="1" dirty="0">
              <a:solidFill>
                <a:srgbClr val="FF0000"/>
              </a:solidFill>
              <a:highlight>
                <a:srgbClr val="FFFF00"/>
              </a:highlight>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2FE41FF1-F40D-45C4-99FF-5AEC4BB0882D}"/>
              </a:ext>
            </a:extLst>
          </p:cNvPr>
          <p:cNvSpPr txBox="1"/>
          <p:nvPr/>
        </p:nvSpPr>
        <p:spPr>
          <a:xfrm>
            <a:off x="267286" y="594986"/>
            <a:ext cx="11788726" cy="687881"/>
          </a:xfrm>
          <a:prstGeom prst="rect">
            <a:avLst/>
          </a:prstGeom>
          <a:noFill/>
        </p:spPr>
        <p:txBody>
          <a:bodyPr wrap="square" rtlCol="0">
            <a:spAutoFit/>
          </a:bodyPr>
          <a:lstStyle/>
          <a:p>
            <a:pPr marL="0" marR="0" algn="just">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3" name="TextBox 2">
            <a:extLst>
              <a:ext uri="{FF2B5EF4-FFF2-40B4-BE49-F238E27FC236}">
                <a16:creationId xmlns:a16="http://schemas.microsoft.com/office/drawing/2014/main" id="{9C0BEA36-966A-4B8C-A960-0478E0436FA4}"/>
              </a:ext>
            </a:extLst>
          </p:cNvPr>
          <p:cNvSpPr txBox="1"/>
          <p:nvPr/>
        </p:nvSpPr>
        <p:spPr>
          <a:xfrm>
            <a:off x="466578" y="4294789"/>
            <a:ext cx="11657428" cy="2000548"/>
          </a:xfrm>
          <a:prstGeom prst="rect">
            <a:avLst/>
          </a:prstGeom>
          <a:noFill/>
        </p:spPr>
        <p:txBody>
          <a:bodyPr wrap="square" rtlCol="0">
            <a:spAutoFit/>
          </a:bodyPr>
          <a:lstStyle/>
          <a:p>
            <a:r>
              <a:rPr lang="en-US" sz="2800" b="1" dirty="0">
                <a:solidFill>
                  <a:srgbClr val="00B0F0"/>
                </a:solidFill>
                <a:latin typeface="Times New Roman" panose="02020603050405020304" pitchFamily="18" charset="0"/>
                <a:cs typeface="Times New Roman" panose="02020603050405020304" pitchFamily="18" charset="0"/>
              </a:rPr>
              <a:t>Doping:</a:t>
            </a:r>
          </a:p>
          <a:p>
            <a:r>
              <a:rPr lang="en-US" sz="2400" dirty="0">
                <a:latin typeface="Times New Roman" panose="02020603050405020304" pitchFamily="18" charset="0"/>
                <a:cs typeface="Times New Roman" panose="02020603050405020304" pitchFamily="18" charset="0"/>
              </a:rPr>
              <a:t>            One way to increase conductivity of a semiconductor is by doping. This means adding impurity atoms to an intrinsic crystal to alter its electrical conductivity. A doped semiconductor is called an extrinsic semiconductor.</a:t>
            </a:r>
          </a:p>
          <a:p>
            <a:r>
              <a:rPr lang="en-US" sz="2400" dirty="0">
                <a:latin typeface="Times New Roman" panose="02020603050405020304" pitchFamily="18" charset="0"/>
                <a:cs typeface="Times New Roman" panose="02020603050405020304" pitchFamily="18" charset="0"/>
              </a:rPr>
              <a:t>To increase the conductivity of the semiconductor, doping is done.</a:t>
            </a:r>
          </a:p>
        </p:txBody>
      </p:sp>
      <p:graphicFrame>
        <p:nvGraphicFramePr>
          <p:cNvPr id="5" name="Table 4">
            <a:extLst>
              <a:ext uri="{FF2B5EF4-FFF2-40B4-BE49-F238E27FC236}">
                <a16:creationId xmlns:a16="http://schemas.microsoft.com/office/drawing/2014/main" id="{B96C12A4-6207-4DAF-B13F-07575C134AEA}"/>
              </a:ext>
            </a:extLst>
          </p:cNvPr>
          <p:cNvGraphicFramePr>
            <a:graphicFrameLocks noGrp="1"/>
          </p:cNvGraphicFramePr>
          <p:nvPr>
            <p:extLst>
              <p:ext uri="{D42A27DB-BD31-4B8C-83A1-F6EECF244321}">
                <p14:modId xmlns:p14="http://schemas.microsoft.com/office/powerpoint/2010/main" val="989383355"/>
              </p:ext>
            </p:extLst>
          </p:nvPr>
        </p:nvGraphicFramePr>
        <p:xfrm>
          <a:off x="1111348" y="705286"/>
          <a:ext cx="10367889" cy="3178750"/>
        </p:xfrm>
        <a:graphic>
          <a:graphicData uri="http://schemas.openxmlformats.org/drawingml/2006/table">
            <a:tbl>
              <a:tblPr firstRow="1" firstCol="1" bandRow="1"/>
              <a:tblGrid>
                <a:gridCol w="5183555">
                  <a:extLst>
                    <a:ext uri="{9D8B030D-6E8A-4147-A177-3AD203B41FA5}">
                      <a16:colId xmlns:a16="http://schemas.microsoft.com/office/drawing/2014/main" val="3598885854"/>
                    </a:ext>
                  </a:extLst>
                </a:gridCol>
                <a:gridCol w="5184334">
                  <a:extLst>
                    <a:ext uri="{9D8B030D-6E8A-4147-A177-3AD203B41FA5}">
                      <a16:colId xmlns:a16="http://schemas.microsoft.com/office/drawing/2014/main" val="3455642065"/>
                    </a:ext>
                  </a:extLst>
                </a:gridCol>
              </a:tblGrid>
              <a:tr h="330231">
                <a:tc>
                  <a:txBody>
                    <a:bodyPr/>
                    <a:lstStyle/>
                    <a:p>
                      <a:pPr marL="0" marR="0" algn="just">
                        <a:lnSpc>
                          <a:spcPct val="115000"/>
                        </a:lnSpc>
                        <a:spcBef>
                          <a:spcPts val="0"/>
                        </a:spcBef>
                        <a:spcAft>
                          <a:spcPts val="0"/>
                        </a:spcAft>
                      </a:pPr>
                      <a:r>
                        <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P type </a:t>
                      </a:r>
                      <a:endParaRPr lang="en-US" sz="20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N type</a:t>
                      </a:r>
                      <a:endParaRPr lang="en-US" sz="20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9919878"/>
                  </a:ext>
                </a:extLst>
              </a:tr>
              <a:tr h="330231">
                <a:tc>
                  <a:txBody>
                    <a:bodyPr/>
                    <a:lstStyle/>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It is accepter type</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It is donner type</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5833966"/>
                  </a:ext>
                </a:extLst>
              </a:tr>
              <a:tr h="330231">
                <a:tc>
                  <a:txBody>
                    <a:bodyPr/>
                    <a:lstStyle/>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Impurity atom is trivalent.</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Impurity atom is pentavalent</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43427523"/>
                  </a:ext>
                </a:extLst>
              </a:tr>
              <a:tr h="330231">
                <a:tc>
                  <a:txBody>
                    <a:bodyPr/>
                    <a:lstStyle/>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Holes are majority carrier.</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Electrons are majority carrier</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44435807"/>
                  </a:ext>
                </a:extLst>
              </a:tr>
              <a:tr h="580571">
                <a:tc>
                  <a:txBody>
                    <a:bodyPr/>
                    <a:lstStyle/>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Also known as trivalent semiconductor.</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Also known as pentavalent semiconductor.</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2448156"/>
                  </a:ext>
                </a:extLst>
              </a:tr>
              <a:tr h="330231">
                <a:tc>
                  <a:txBody>
                    <a:bodyPr/>
                    <a:lstStyle/>
                    <a:p>
                      <a:pPr marL="0" marR="0" algn="just">
                        <a:lnSpc>
                          <a:spcPct val="115000"/>
                        </a:lnSpc>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Holes are generated</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Electron are generated.</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6988904"/>
                  </a:ext>
                </a:extLst>
              </a:tr>
              <a:tr h="330231">
                <a:tc>
                  <a:txBody>
                    <a:bodyPr/>
                    <a:lstStyle/>
                    <a:p>
                      <a:pPr marL="0" marR="0" algn="just">
                        <a:lnSpc>
                          <a:spcPct val="115000"/>
                        </a:lnSpc>
                        <a:spcBef>
                          <a:spcPts val="0"/>
                        </a:spcBef>
                        <a:spcAft>
                          <a:spcPts val="0"/>
                        </a:spcAft>
                      </a:pPr>
                      <a:r>
                        <a:rPr lang="en-US" sz="2400">
                          <a:effectLst/>
                          <a:latin typeface="Times New Roman" panose="02020603050405020304" pitchFamily="18" charset="0"/>
                          <a:ea typeface="Times New Roman" panose="02020603050405020304" pitchFamily="18" charset="0"/>
                          <a:cs typeface="Times New Roman" panose="02020603050405020304" pitchFamily="18" charset="0"/>
                        </a:rPr>
                        <a:t>Electrons are minority carrier.</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Holes are minority carrier.</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2859876"/>
                  </a:ext>
                </a:extLst>
              </a:tr>
            </a:tbl>
          </a:graphicData>
        </a:graphic>
      </p:graphicFrame>
    </p:spTree>
    <p:extLst>
      <p:ext uri="{BB962C8B-B14F-4D97-AF65-F5344CB8AC3E}">
        <p14:creationId xmlns:p14="http://schemas.microsoft.com/office/powerpoint/2010/main" val="1812353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EE9A1E-B470-4F83-995C-063254B61DBE}"/>
              </a:ext>
            </a:extLst>
          </p:cNvPr>
          <p:cNvSpPr txBox="1"/>
          <p:nvPr/>
        </p:nvSpPr>
        <p:spPr>
          <a:xfrm>
            <a:off x="0" y="168812"/>
            <a:ext cx="12056012" cy="852349"/>
          </a:xfrm>
          <a:prstGeom prst="rect">
            <a:avLst/>
          </a:prstGeom>
          <a:noFill/>
        </p:spPr>
        <p:txBody>
          <a:bodyPr wrap="square" rtlCol="0">
            <a:spAutoFit/>
          </a:bodyPr>
          <a:lstStyle/>
          <a:p>
            <a:pPr algn="ctr"/>
            <a:r>
              <a:rPr lang="en-US" sz="2400" b="1" dirty="0">
                <a:solidFill>
                  <a:srgbClr val="FF0000"/>
                </a:solidFill>
                <a:highlight>
                  <a:srgbClr val="FFFF00"/>
                </a:highlight>
                <a:latin typeface="Times New Roman" panose="02020603050405020304" pitchFamily="18" charset="0"/>
                <a:cs typeface="Times New Roman" panose="02020603050405020304" pitchFamily="18" charset="0"/>
              </a:rPr>
              <a:t>Unit-1 electronic devices</a:t>
            </a:r>
            <a:endPar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endParaRPr lang="en-US" sz="2400" b="1" dirty="0">
              <a:solidFill>
                <a:srgbClr val="FF0000"/>
              </a:solidFill>
              <a:highlight>
                <a:srgbClr val="FFFF00"/>
              </a:highlight>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2FE41FF1-F40D-45C4-99FF-5AEC4BB0882D}"/>
              </a:ext>
            </a:extLst>
          </p:cNvPr>
          <p:cNvSpPr txBox="1"/>
          <p:nvPr/>
        </p:nvSpPr>
        <p:spPr>
          <a:xfrm>
            <a:off x="267286" y="594986"/>
            <a:ext cx="11788726" cy="687881"/>
          </a:xfrm>
          <a:prstGeom prst="rect">
            <a:avLst/>
          </a:prstGeom>
          <a:noFill/>
        </p:spPr>
        <p:txBody>
          <a:bodyPr wrap="square" rtlCol="0">
            <a:spAutoFit/>
          </a:bodyPr>
          <a:lstStyle/>
          <a:p>
            <a:pPr marL="0" marR="0" algn="just">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3" name="TextBox 2">
            <a:extLst>
              <a:ext uri="{FF2B5EF4-FFF2-40B4-BE49-F238E27FC236}">
                <a16:creationId xmlns:a16="http://schemas.microsoft.com/office/drawing/2014/main" id="{9C0BEA36-966A-4B8C-A960-0478E0436FA4}"/>
              </a:ext>
            </a:extLst>
          </p:cNvPr>
          <p:cNvSpPr txBox="1"/>
          <p:nvPr/>
        </p:nvSpPr>
        <p:spPr>
          <a:xfrm>
            <a:off x="267286" y="594986"/>
            <a:ext cx="11657428" cy="4156907"/>
          </a:xfrm>
          <a:prstGeom prst="rect">
            <a:avLst/>
          </a:prstGeom>
          <a:noFill/>
        </p:spPr>
        <p:txBody>
          <a:bodyPr wrap="square" rtlCol="0">
            <a:spAutoFit/>
          </a:bodyPr>
          <a:lstStyle/>
          <a:p>
            <a:pPr marL="0" marR="0" algn="just">
              <a:lnSpc>
                <a:spcPct val="115000"/>
              </a:lnSpc>
              <a:spcBef>
                <a:spcPts val="0"/>
              </a:spcBef>
              <a:spcAft>
                <a:spcPts val="0"/>
              </a:spcAft>
            </a:pPr>
            <a:r>
              <a:rPr lang="en-US" sz="2400" b="1" u="sng"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Majority and minority charge carriers definition</a:t>
            </a:r>
          </a:p>
          <a:p>
            <a:pPr marL="0" marR="0" algn="just">
              <a:lnSpc>
                <a:spcPct val="115000"/>
              </a:lnSpc>
              <a:spcBef>
                <a:spcPts val="0"/>
              </a:spcBef>
              <a:spcAft>
                <a:spcPts val="0"/>
              </a:spcAft>
            </a:pPr>
            <a:r>
              <a:rPr lang="en-US" sz="2400" b="1" u="sng" dirty="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Majority </a:t>
            </a:r>
            <a:r>
              <a:rPr lang="en-US" sz="2400" b="1" u="sng"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charge carriers </a:t>
            </a:r>
            <a:endParaRPr lang="en-US" sz="2400" b="1" u="sng"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The charge carriers that are present in large quantity are called majority charge carriers. The majority charge carriers carry most of the electric charge or electric current in the semiconductor. Hence, majority charge carriers are mainly responsible for electric current flow in the semiconductor.  </a:t>
            </a:r>
            <a:r>
              <a:rPr lang="en-US" sz="1600" b="1" i="0" dirty="0">
                <a:solidFill>
                  <a:srgbClr val="404040"/>
                </a:solidFill>
                <a:effectLst/>
                <a:latin typeface="DeepSeek-CJK-patch"/>
              </a:rPr>
              <a:t> </a:t>
            </a:r>
            <a:r>
              <a:rPr lang="en-US" sz="2400" dirty="0">
                <a:latin typeface="Times New Roman" panose="02020603050405020304" pitchFamily="18" charset="0"/>
                <a:cs typeface="Times New Roman" panose="02020603050405020304" pitchFamily="18" charset="0"/>
              </a:rPr>
              <a:t>In n-type semiconductors: Electrons are the majority carriers because donor impurities (e.g., phosphorus) provide extra free electrons.</a:t>
            </a:r>
          </a:p>
          <a:p>
            <a:pPr algn="l">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In p-type semiconductors: Holes are the majority carriers because acceptor impurities (e.g., boron) create extra holes by accepting electrons.</a:t>
            </a:r>
          </a:p>
          <a:p>
            <a:pPr algn="l">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Majority carriers primarily determine the conductivity of the material.</a:t>
            </a:r>
          </a:p>
          <a:p>
            <a:pPr marL="0" marR="0" algn="just">
              <a:lnSpc>
                <a:spcPct val="115000"/>
              </a:lnSpc>
              <a:spcBef>
                <a:spcPts val="0"/>
              </a:spcBef>
              <a:spcAft>
                <a:spcPts val="0"/>
              </a:spcAft>
            </a:pP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0851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EE9A1E-B470-4F83-995C-063254B61DBE}"/>
              </a:ext>
            </a:extLst>
          </p:cNvPr>
          <p:cNvSpPr txBox="1"/>
          <p:nvPr/>
        </p:nvSpPr>
        <p:spPr>
          <a:xfrm>
            <a:off x="0" y="168812"/>
            <a:ext cx="12056012" cy="852349"/>
          </a:xfrm>
          <a:prstGeom prst="rect">
            <a:avLst/>
          </a:prstGeom>
          <a:noFill/>
        </p:spPr>
        <p:txBody>
          <a:bodyPr wrap="square" rtlCol="0">
            <a:spAutoFit/>
          </a:bodyPr>
          <a:lstStyle/>
          <a:p>
            <a:pPr algn="ctr"/>
            <a:r>
              <a:rPr lang="en-US" sz="2400" b="1" dirty="0">
                <a:solidFill>
                  <a:srgbClr val="FF0000"/>
                </a:solidFill>
                <a:highlight>
                  <a:srgbClr val="FFFF00"/>
                </a:highlight>
                <a:latin typeface="Times New Roman" panose="02020603050405020304" pitchFamily="18" charset="0"/>
                <a:cs typeface="Times New Roman" panose="02020603050405020304" pitchFamily="18" charset="0"/>
              </a:rPr>
              <a:t>Unit-1 electronic devices</a:t>
            </a:r>
            <a:endPar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endParaRPr lang="en-US" sz="2400" b="1" dirty="0">
              <a:solidFill>
                <a:srgbClr val="FF0000"/>
              </a:solidFill>
              <a:highlight>
                <a:srgbClr val="FFFF00"/>
              </a:highlight>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2FE41FF1-F40D-45C4-99FF-5AEC4BB0882D}"/>
              </a:ext>
            </a:extLst>
          </p:cNvPr>
          <p:cNvSpPr txBox="1"/>
          <p:nvPr/>
        </p:nvSpPr>
        <p:spPr>
          <a:xfrm>
            <a:off x="267286" y="594986"/>
            <a:ext cx="11788726" cy="687881"/>
          </a:xfrm>
          <a:prstGeom prst="rect">
            <a:avLst/>
          </a:prstGeom>
          <a:noFill/>
        </p:spPr>
        <p:txBody>
          <a:bodyPr wrap="square" rtlCol="0">
            <a:spAutoFit/>
          </a:bodyPr>
          <a:lstStyle/>
          <a:p>
            <a:pPr marL="0" marR="0" algn="just">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3" name="TextBox 2">
            <a:extLst>
              <a:ext uri="{FF2B5EF4-FFF2-40B4-BE49-F238E27FC236}">
                <a16:creationId xmlns:a16="http://schemas.microsoft.com/office/drawing/2014/main" id="{9C0BEA36-966A-4B8C-A960-0478E0436FA4}"/>
              </a:ext>
            </a:extLst>
          </p:cNvPr>
          <p:cNvSpPr txBox="1"/>
          <p:nvPr/>
        </p:nvSpPr>
        <p:spPr>
          <a:xfrm>
            <a:off x="267286" y="594986"/>
            <a:ext cx="11657428" cy="3471720"/>
          </a:xfrm>
          <a:prstGeom prst="rect">
            <a:avLst/>
          </a:prstGeom>
          <a:noFill/>
        </p:spPr>
        <p:txBody>
          <a:bodyPr wrap="square" rtlCol="0">
            <a:spAutoFit/>
          </a:bodyPr>
          <a:lstStyle/>
          <a:p>
            <a:pPr marL="0" marR="0" algn="just">
              <a:lnSpc>
                <a:spcPct val="115000"/>
              </a:lnSpc>
              <a:spcBef>
                <a:spcPts val="0"/>
              </a:spcBef>
              <a:spcAft>
                <a:spcPts val="0"/>
              </a:spcAft>
            </a:pPr>
            <a:r>
              <a:rPr lang="en-US" sz="2400" b="1" u="sng" dirty="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Minority </a:t>
            </a:r>
            <a:r>
              <a:rPr lang="en-US" sz="2400" b="1" u="sng"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charge carriers </a:t>
            </a:r>
            <a:endParaRPr lang="en-US" sz="2400" b="1" u="sng"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The charge carriers that are present in small quantity are called minority charge carriers. The minority charge carriers carry very small amount of electric charge or electric current in the semiconductor.</a:t>
            </a:r>
          </a:p>
          <a:p>
            <a:pPr algn="l">
              <a:buFont typeface="Arial" panose="020B0604020202020204" pitchFamily="34" charset="0"/>
              <a:buChar char="•"/>
            </a:pPr>
            <a:r>
              <a:rPr lang="en-US" sz="2400" b="1" i="0" dirty="0">
                <a:solidFill>
                  <a:srgbClr val="404040"/>
                </a:solidFill>
                <a:effectLst/>
                <a:latin typeface="Times New Roman" panose="02020603050405020304" pitchFamily="18" charset="0"/>
                <a:cs typeface="Times New Roman" panose="02020603050405020304" pitchFamily="18" charset="0"/>
              </a:rPr>
              <a:t>In n-type semiconductors:</a:t>
            </a:r>
            <a:r>
              <a:rPr lang="en-US" sz="2400" b="0" i="0" dirty="0">
                <a:solidFill>
                  <a:srgbClr val="404040"/>
                </a:solidFill>
                <a:effectLst/>
                <a:latin typeface="Times New Roman" panose="02020603050405020304" pitchFamily="18" charset="0"/>
                <a:cs typeface="Times New Roman" panose="02020603050405020304" pitchFamily="18" charset="0"/>
              </a:rPr>
              <a:t> Holes are the minority carriers (few in number).</a:t>
            </a:r>
          </a:p>
          <a:p>
            <a:pPr algn="l">
              <a:buFont typeface="Arial" panose="020B0604020202020204" pitchFamily="34" charset="0"/>
              <a:buChar char="•"/>
            </a:pPr>
            <a:r>
              <a:rPr lang="en-US" sz="2400" b="1" i="0" dirty="0">
                <a:solidFill>
                  <a:srgbClr val="404040"/>
                </a:solidFill>
                <a:effectLst/>
                <a:latin typeface="Times New Roman" panose="02020603050405020304" pitchFamily="18" charset="0"/>
                <a:cs typeface="Times New Roman" panose="02020603050405020304" pitchFamily="18" charset="0"/>
              </a:rPr>
              <a:t>In p-type semiconductors:</a:t>
            </a:r>
            <a:r>
              <a:rPr lang="en-US" sz="2400" b="0" i="0" dirty="0">
                <a:solidFill>
                  <a:srgbClr val="404040"/>
                </a:solidFill>
                <a:effectLst/>
                <a:latin typeface="Times New Roman" panose="02020603050405020304" pitchFamily="18" charset="0"/>
                <a:cs typeface="Times New Roman" panose="02020603050405020304" pitchFamily="18" charset="0"/>
              </a:rPr>
              <a:t> Electrons are the minority carriers.</a:t>
            </a:r>
          </a:p>
          <a:p>
            <a:pPr algn="l">
              <a:buFont typeface="Arial" panose="020B0604020202020204" pitchFamily="34" charset="0"/>
              <a:buChar char="•"/>
            </a:pPr>
            <a:r>
              <a:rPr lang="en-US" sz="2400" b="0" i="0" dirty="0">
                <a:solidFill>
                  <a:srgbClr val="404040"/>
                </a:solidFill>
                <a:effectLst/>
                <a:latin typeface="Times New Roman" panose="02020603050405020304" pitchFamily="18" charset="0"/>
                <a:cs typeface="Times New Roman" panose="02020603050405020304" pitchFamily="18" charset="0"/>
              </a:rPr>
              <a:t>Minority carriers play a crucial role in devices like diodes and transistors, where recombination and diffusion processes are important.</a:t>
            </a:r>
          </a:p>
          <a:p>
            <a:pPr algn="l"/>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41F53018-DB7A-4A52-ADED-0FB0B05AF478}"/>
              </a:ext>
            </a:extLst>
          </p:cNvPr>
          <p:cNvSpPr txBox="1"/>
          <p:nvPr/>
        </p:nvSpPr>
        <p:spPr>
          <a:xfrm>
            <a:off x="267286" y="3938954"/>
            <a:ext cx="11657428" cy="1569660"/>
          </a:xfrm>
          <a:prstGeom prst="rect">
            <a:avLst/>
          </a:prstGeom>
          <a:noFill/>
        </p:spPr>
        <p:txBody>
          <a:bodyPr wrap="square" rtlCol="0">
            <a:spAutoFit/>
          </a:bodyPr>
          <a:lstStyle/>
          <a:p>
            <a:r>
              <a:rPr lang="en-US" sz="2400" b="0" i="0" dirty="0">
                <a:solidFill>
                  <a:srgbClr val="404040"/>
                </a:solidFill>
                <a:effectLst/>
                <a:latin typeface="Times New Roman" panose="02020603050405020304" pitchFamily="18" charset="0"/>
                <a:cs typeface="Times New Roman" panose="02020603050405020304" pitchFamily="18" charset="0"/>
              </a:rPr>
              <a:t>A </a:t>
            </a:r>
            <a:r>
              <a:rPr lang="en-US" sz="2400" b="1" i="0" dirty="0">
                <a:solidFill>
                  <a:srgbClr val="404040"/>
                </a:solidFill>
                <a:effectLst/>
                <a:latin typeface="Times New Roman" panose="02020603050405020304" pitchFamily="18" charset="0"/>
                <a:cs typeface="Times New Roman" panose="02020603050405020304" pitchFamily="18" charset="0"/>
              </a:rPr>
              <a:t>diode</a:t>
            </a:r>
            <a:r>
              <a:rPr lang="en-US" sz="2400" b="0" i="0" dirty="0">
                <a:solidFill>
                  <a:srgbClr val="404040"/>
                </a:solidFill>
                <a:effectLst/>
                <a:latin typeface="Times New Roman" panose="02020603050405020304" pitchFamily="18" charset="0"/>
                <a:cs typeface="Times New Roman" panose="02020603050405020304" pitchFamily="18" charset="0"/>
              </a:rPr>
              <a:t> (</a:t>
            </a:r>
            <a:r>
              <a:rPr lang="en-US" sz="2400" b="0" i="0" dirty="0" err="1">
                <a:solidFill>
                  <a:srgbClr val="404040"/>
                </a:solidFill>
                <a:effectLst/>
                <a:latin typeface="Times New Roman" panose="02020603050405020304" pitchFamily="18" charset="0"/>
                <a:cs typeface="Times New Roman" panose="02020603050405020304" pitchFamily="18" charset="0"/>
              </a:rPr>
              <a:t>mcq</a:t>
            </a:r>
            <a:r>
              <a:rPr lang="en-US" sz="2400" b="0" i="0" dirty="0">
                <a:solidFill>
                  <a:srgbClr val="404040"/>
                </a:solidFill>
                <a:effectLst/>
                <a:latin typeface="Times New Roman" panose="02020603050405020304" pitchFamily="18" charset="0"/>
                <a:cs typeface="Times New Roman" panose="02020603050405020304" pitchFamily="18" charset="0"/>
              </a:rPr>
              <a:t>  SEE 2081)</a:t>
            </a:r>
          </a:p>
          <a:p>
            <a:r>
              <a:rPr lang="en-US" sz="2400" b="0" i="0" dirty="0">
                <a:solidFill>
                  <a:srgbClr val="404040"/>
                </a:solidFill>
                <a:effectLst/>
                <a:latin typeface="Times New Roman" panose="02020603050405020304" pitchFamily="18" charset="0"/>
                <a:cs typeface="Times New Roman" panose="02020603050405020304" pitchFamily="18" charset="0"/>
              </a:rPr>
              <a:t>A </a:t>
            </a:r>
            <a:r>
              <a:rPr lang="en-US" sz="2400" b="1" i="0" dirty="0">
                <a:solidFill>
                  <a:srgbClr val="404040"/>
                </a:solidFill>
                <a:effectLst/>
                <a:latin typeface="Times New Roman" panose="02020603050405020304" pitchFamily="18" charset="0"/>
                <a:cs typeface="Times New Roman" panose="02020603050405020304" pitchFamily="18" charset="0"/>
              </a:rPr>
              <a:t>diode</a:t>
            </a:r>
            <a:r>
              <a:rPr lang="en-US" sz="2400" b="0" i="0" dirty="0">
                <a:solidFill>
                  <a:srgbClr val="404040"/>
                </a:solidFill>
                <a:effectLst/>
                <a:latin typeface="Times New Roman" panose="02020603050405020304" pitchFamily="18" charset="0"/>
                <a:cs typeface="Times New Roman" panose="02020603050405020304" pitchFamily="18" charset="0"/>
              </a:rPr>
              <a:t> is a two-terminal electronic component that allows current to flow primarily in </a:t>
            </a:r>
            <a:r>
              <a:rPr lang="en-US" sz="2400" b="1" i="0" dirty="0">
                <a:solidFill>
                  <a:srgbClr val="404040"/>
                </a:solidFill>
                <a:effectLst/>
                <a:latin typeface="Times New Roman" panose="02020603050405020304" pitchFamily="18" charset="0"/>
                <a:cs typeface="Times New Roman" panose="02020603050405020304" pitchFamily="18" charset="0"/>
              </a:rPr>
              <a:t>one direction</a:t>
            </a:r>
            <a:r>
              <a:rPr lang="en-US" sz="2400" b="0" i="0" dirty="0">
                <a:solidFill>
                  <a:srgbClr val="404040"/>
                </a:solidFill>
                <a:effectLst/>
                <a:latin typeface="Times New Roman" panose="02020603050405020304" pitchFamily="18" charset="0"/>
                <a:cs typeface="Times New Roman" panose="02020603050405020304" pitchFamily="18" charset="0"/>
              </a:rPr>
              <a:t>, acting as a "one-way valve" for electric current. It is the simplest semiconductor device, formed by joining </a:t>
            </a:r>
            <a:r>
              <a:rPr lang="en-US" sz="2400" b="1" i="0" dirty="0">
                <a:solidFill>
                  <a:srgbClr val="404040"/>
                </a:solidFill>
                <a:effectLst/>
                <a:latin typeface="Times New Roman" panose="02020603050405020304" pitchFamily="18" charset="0"/>
                <a:cs typeface="Times New Roman" panose="02020603050405020304" pitchFamily="18" charset="0"/>
              </a:rPr>
              <a:t>p-type</a:t>
            </a:r>
            <a:r>
              <a:rPr lang="en-US" sz="2400" b="0" i="0" dirty="0">
                <a:solidFill>
                  <a:srgbClr val="404040"/>
                </a:solidFill>
                <a:effectLst/>
                <a:latin typeface="Times New Roman" panose="02020603050405020304" pitchFamily="18" charset="0"/>
                <a:cs typeface="Times New Roman" panose="02020603050405020304" pitchFamily="18" charset="0"/>
              </a:rPr>
              <a:t> and </a:t>
            </a:r>
            <a:r>
              <a:rPr lang="en-US" sz="2400" b="1" i="0" dirty="0">
                <a:solidFill>
                  <a:srgbClr val="404040"/>
                </a:solidFill>
                <a:effectLst/>
                <a:latin typeface="Times New Roman" panose="02020603050405020304" pitchFamily="18" charset="0"/>
                <a:cs typeface="Times New Roman" panose="02020603050405020304" pitchFamily="18" charset="0"/>
              </a:rPr>
              <a:t>n-type</a:t>
            </a:r>
            <a:r>
              <a:rPr lang="en-US" sz="2400" b="0" i="0" dirty="0">
                <a:solidFill>
                  <a:srgbClr val="404040"/>
                </a:solidFill>
                <a:effectLst/>
                <a:latin typeface="Times New Roman" panose="02020603050405020304" pitchFamily="18" charset="0"/>
                <a:cs typeface="Times New Roman" panose="02020603050405020304" pitchFamily="18" charset="0"/>
              </a:rPr>
              <a:t> materials to create a </a:t>
            </a:r>
            <a:r>
              <a:rPr lang="en-US" sz="2400" b="1" i="0" dirty="0">
                <a:solidFill>
                  <a:srgbClr val="404040"/>
                </a:solidFill>
                <a:effectLst/>
                <a:latin typeface="Times New Roman" panose="02020603050405020304" pitchFamily="18" charset="0"/>
                <a:cs typeface="Times New Roman" panose="02020603050405020304" pitchFamily="18" charset="0"/>
              </a:rPr>
              <a:t>PN junction</a:t>
            </a:r>
            <a:r>
              <a:rPr lang="en-US" sz="2400" b="0" i="0" dirty="0">
                <a:solidFill>
                  <a:srgbClr val="404040"/>
                </a:solidFill>
                <a:effectLst/>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26536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EE9A1E-B470-4F83-995C-063254B61DBE}"/>
              </a:ext>
            </a:extLst>
          </p:cNvPr>
          <p:cNvSpPr txBox="1"/>
          <p:nvPr/>
        </p:nvSpPr>
        <p:spPr>
          <a:xfrm>
            <a:off x="0" y="168812"/>
            <a:ext cx="12056012" cy="852349"/>
          </a:xfrm>
          <a:prstGeom prst="rect">
            <a:avLst/>
          </a:prstGeom>
          <a:noFill/>
        </p:spPr>
        <p:txBody>
          <a:bodyPr wrap="square" rtlCol="0">
            <a:spAutoFit/>
          </a:bodyPr>
          <a:lstStyle/>
          <a:p>
            <a:pPr algn="ctr"/>
            <a:r>
              <a:rPr lang="en-US" sz="2400" b="1" dirty="0">
                <a:solidFill>
                  <a:srgbClr val="FF0000"/>
                </a:solidFill>
                <a:highlight>
                  <a:srgbClr val="FFFF00"/>
                </a:highlight>
                <a:latin typeface="Times New Roman" panose="02020603050405020304" pitchFamily="18" charset="0"/>
                <a:cs typeface="Times New Roman" panose="02020603050405020304" pitchFamily="18" charset="0"/>
              </a:rPr>
              <a:t>Unit-1 electronic devices</a:t>
            </a:r>
            <a:endPar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endParaRPr lang="en-US" sz="2400" b="1" dirty="0">
              <a:solidFill>
                <a:srgbClr val="FF0000"/>
              </a:solidFill>
              <a:highlight>
                <a:srgbClr val="FFFF00"/>
              </a:highlight>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2FE41FF1-F40D-45C4-99FF-5AEC4BB0882D}"/>
              </a:ext>
            </a:extLst>
          </p:cNvPr>
          <p:cNvSpPr txBox="1"/>
          <p:nvPr/>
        </p:nvSpPr>
        <p:spPr>
          <a:xfrm>
            <a:off x="267286" y="594986"/>
            <a:ext cx="11788726" cy="687881"/>
          </a:xfrm>
          <a:prstGeom prst="rect">
            <a:avLst/>
          </a:prstGeom>
          <a:noFill/>
        </p:spPr>
        <p:txBody>
          <a:bodyPr wrap="square" rtlCol="0">
            <a:spAutoFit/>
          </a:bodyPr>
          <a:lstStyle/>
          <a:p>
            <a:pPr marL="0" marR="0" algn="just">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3" name="TextBox 2">
            <a:extLst>
              <a:ext uri="{FF2B5EF4-FFF2-40B4-BE49-F238E27FC236}">
                <a16:creationId xmlns:a16="http://schemas.microsoft.com/office/drawing/2014/main" id="{9C0BEA36-966A-4B8C-A960-0478E0436FA4}"/>
              </a:ext>
            </a:extLst>
          </p:cNvPr>
          <p:cNvSpPr txBox="1"/>
          <p:nvPr/>
        </p:nvSpPr>
        <p:spPr>
          <a:xfrm>
            <a:off x="267286" y="594986"/>
            <a:ext cx="11657428" cy="4210383"/>
          </a:xfrm>
          <a:prstGeom prst="rect">
            <a:avLst/>
          </a:prstGeom>
          <a:noFill/>
        </p:spPr>
        <p:txBody>
          <a:bodyPr wrap="square" rtlCol="0">
            <a:spAutoFit/>
          </a:bodyPr>
          <a:lstStyle/>
          <a:p>
            <a:pPr marL="0" marR="0" algn="just">
              <a:lnSpc>
                <a:spcPct val="115000"/>
              </a:lnSpc>
              <a:spcBef>
                <a:spcPts val="0"/>
              </a:spcBef>
              <a:spcAft>
                <a:spcPts val="0"/>
              </a:spcAft>
            </a:pPr>
            <a:r>
              <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PN junction formation , forward biased and reverse biased</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When an n-type semiconductor is joined with the p-type semiconductor, a p-n junction is formed. The region where the p-type and n-type semiconductors are joined is called p-n junction. It is also defined as the boundary between p-type and n-type semiconductor. This p-n junction forms a most popular semiconductor device known as diode. Diode is used for as rectifier in electronic circuits.</a:t>
            </a:r>
          </a:p>
          <a:p>
            <a:pPr marL="0" marR="0" algn="just">
              <a:spcBef>
                <a:spcPts val="0"/>
              </a:spcBef>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P-n junction is also a fundamental building block of </a:t>
            </a:r>
          </a:p>
          <a:p>
            <a:pPr marL="0" marR="0" algn="just">
              <a:spcBef>
                <a:spcPts val="0"/>
              </a:spcBef>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many other semiconductor electronic devices such as </a:t>
            </a:r>
          </a:p>
          <a:p>
            <a:pPr marL="0" marR="0" algn="just">
              <a:spcBef>
                <a:spcPts val="0"/>
              </a:spcBef>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transistors, solar cells, light emitting diodes, and</a:t>
            </a:r>
          </a:p>
          <a:p>
            <a:pPr marL="0" marR="0" algn="just">
              <a:spcBef>
                <a:spcPts val="0"/>
              </a:spcBef>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integrated circuits.</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78A76774-5779-4FFC-B97B-C66D620272D3}"/>
              </a:ext>
            </a:extLst>
          </p:cNvPr>
          <p:cNvPicPr/>
          <p:nvPr/>
        </p:nvPicPr>
        <p:blipFill>
          <a:blip r:embed="rId2">
            <a:extLst>
              <a:ext uri="{28A0092B-C50C-407E-A947-70E740481C1C}">
                <a14:useLocalDpi xmlns:a14="http://schemas.microsoft.com/office/drawing/2010/main" val="0"/>
              </a:ext>
            </a:extLst>
          </a:blip>
          <a:stretch>
            <a:fillRect/>
          </a:stretch>
        </p:blipFill>
        <p:spPr>
          <a:xfrm>
            <a:off x="7090117" y="2793609"/>
            <a:ext cx="4023359" cy="2931941"/>
          </a:xfrm>
          <a:prstGeom prst="rect">
            <a:avLst/>
          </a:prstGeom>
        </p:spPr>
      </p:pic>
      <p:sp>
        <p:nvSpPr>
          <p:cNvPr id="6" name="TextBox 5">
            <a:extLst>
              <a:ext uri="{FF2B5EF4-FFF2-40B4-BE49-F238E27FC236}">
                <a16:creationId xmlns:a16="http://schemas.microsoft.com/office/drawing/2014/main" id="{DB758F74-DC39-4686-B2FD-94B12751A52D}"/>
              </a:ext>
            </a:extLst>
          </p:cNvPr>
          <p:cNvSpPr txBox="1"/>
          <p:nvPr/>
        </p:nvSpPr>
        <p:spPr>
          <a:xfrm>
            <a:off x="7019778" y="5796280"/>
            <a:ext cx="4332850" cy="646331"/>
          </a:xfrm>
          <a:prstGeom prst="rect">
            <a:avLst/>
          </a:prstGeom>
          <a:noFill/>
        </p:spPr>
        <p:txBody>
          <a:bodyPr wrap="square" rtlCol="0">
            <a:spAutoFit/>
          </a:bodyPr>
          <a:lstStyle/>
          <a:p>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Fig: PN Junction formation</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US" dirty="0"/>
              <a:t> </a:t>
            </a:r>
          </a:p>
        </p:txBody>
      </p:sp>
    </p:spTree>
    <p:extLst>
      <p:ext uri="{BB962C8B-B14F-4D97-AF65-F5344CB8AC3E}">
        <p14:creationId xmlns:p14="http://schemas.microsoft.com/office/powerpoint/2010/main" val="237325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EE9A1E-B470-4F83-995C-063254B61DBE}"/>
              </a:ext>
            </a:extLst>
          </p:cNvPr>
          <p:cNvSpPr txBox="1"/>
          <p:nvPr/>
        </p:nvSpPr>
        <p:spPr>
          <a:xfrm>
            <a:off x="0" y="168812"/>
            <a:ext cx="12056012" cy="852349"/>
          </a:xfrm>
          <a:prstGeom prst="rect">
            <a:avLst/>
          </a:prstGeom>
          <a:noFill/>
        </p:spPr>
        <p:txBody>
          <a:bodyPr wrap="square" rtlCol="0">
            <a:spAutoFit/>
          </a:bodyPr>
          <a:lstStyle/>
          <a:p>
            <a:pPr algn="ctr"/>
            <a:r>
              <a:rPr lang="en-US" sz="2400" b="1" dirty="0">
                <a:solidFill>
                  <a:srgbClr val="FF0000"/>
                </a:solidFill>
                <a:highlight>
                  <a:srgbClr val="FFFF00"/>
                </a:highlight>
                <a:latin typeface="Times New Roman" panose="02020603050405020304" pitchFamily="18" charset="0"/>
                <a:cs typeface="Times New Roman" panose="02020603050405020304" pitchFamily="18" charset="0"/>
              </a:rPr>
              <a:t>Unit-1 electronic devices</a:t>
            </a:r>
            <a:endPar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endParaRPr lang="en-US" sz="2400" b="1" dirty="0">
              <a:solidFill>
                <a:srgbClr val="FF0000"/>
              </a:solidFill>
              <a:highlight>
                <a:srgbClr val="FFFF00"/>
              </a:highlight>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2FE41FF1-F40D-45C4-99FF-5AEC4BB0882D}"/>
              </a:ext>
            </a:extLst>
          </p:cNvPr>
          <p:cNvSpPr txBox="1"/>
          <p:nvPr/>
        </p:nvSpPr>
        <p:spPr>
          <a:xfrm>
            <a:off x="267286" y="594986"/>
            <a:ext cx="11788726" cy="3102388"/>
          </a:xfrm>
          <a:prstGeom prst="rect">
            <a:avLst/>
          </a:prstGeom>
          <a:noFill/>
        </p:spPr>
        <p:txBody>
          <a:bodyPr wrap="square" rtlCol="0">
            <a:spAutoFit/>
          </a:bodyPr>
          <a:lstStyle/>
          <a:p>
            <a:pPr marL="0" marR="0" algn="just">
              <a:lnSpc>
                <a:spcPct val="115000"/>
              </a:lnSpc>
              <a:spcBef>
                <a:spcPts val="0"/>
              </a:spcBef>
              <a:spcAft>
                <a:spcPts val="0"/>
              </a:spcAft>
            </a:pPr>
            <a:r>
              <a:rPr lang="en-US" sz="2400" b="1" u="sng"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Forward Biased</a:t>
            </a:r>
            <a:endParaRPr lang="en-US" sz="2400" u="sng"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When V is applied to the PN junction diode from the outside, Connect the P types to the positive terminal and the N type to the negative terminal. Holes in the P-type region and electrons in the N-type region are pushed towards the junction. This will reduce the width of the shrink zone. A PN junction then said to be forward biased.</a:t>
            </a:r>
          </a:p>
          <a:p>
            <a:pPr marL="0" marR="0" algn="just">
              <a:spcBef>
                <a:spcPts val="0"/>
              </a:spcBef>
              <a:spcAft>
                <a:spcPts val="0"/>
              </a:spcAft>
            </a:pPr>
            <a:r>
              <a:rPr lang="en-US" sz="2400" dirty="0">
                <a:latin typeface="Times New Roman" panose="02020603050405020304" pitchFamily="18" charset="0"/>
                <a:cs typeface="Times New Roman" panose="02020603050405020304" pitchFamily="18" charset="0"/>
              </a:rPr>
              <a:t>Forward biasing is essential in rectifier circuits (converting AC to DC), LEDs (which emit light when forward-biased), and transistor operation. Unlike reverse bias, where the diode blocks current, forward bias enables efficient conduction by lowering the junction resistance.</a:t>
            </a:r>
          </a:p>
        </p:txBody>
      </p:sp>
      <p:pic>
        <p:nvPicPr>
          <p:cNvPr id="7" name="Picture 6">
            <a:extLst>
              <a:ext uri="{FF2B5EF4-FFF2-40B4-BE49-F238E27FC236}">
                <a16:creationId xmlns:a16="http://schemas.microsoft.com/office/drawing/2014/main" id="{C72E818D-DCDD-4BC0-B7F5-5E49372A9AD6}"/>
              </a:ext>
            </a:extLst>
          </p:cNvPr>
          <p:cNvPicPr>
            <a:picLocks noChangeAspect="1"/>
          </p:cNvPicPr>
          <p:nvPr/>
        </p:nvPicPr>
        <p:blipFill>
          <a:blip r:embed="rId2"/>
          <a:stretch>
            <a:fillRect/>
          </a:stretch>
        </p:blipFill>
        <p:spPr>
          <a:xfrm>
            <a:off x="5760123" y="3697374"/>
            <a:ext cx="4635902" cy="2721702"/>
          </a:xfrm>
          <a:prstGeom prst="rect">
            <a:avLst/>
          </a:prstGeom>
        </p:spPr>
      </p:pic>
    </p:spTree>
    <p:extLst>
      <p:ext uri="{BB962C8B-B14F-4D97-AF65-F5344CB8AC3E}">
        <p14:creationId xmlns:p14="http://schemas.microsoft.com/office/powerpoint/2010/main" val="3452029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EE9A1E-B470-4F83-995C-063254B61DBE}"/>
              </a:ext>
            </a:extLst>
          </p:cNvPr>
          <p:cNvSpPr txBox="1"/>
          <p:nvPr/>
        </p:nvSpPr>
        <p:spPr>
          <a:xfrm>
            <a:off x="0" y="168812"/>
            <a:ext cx="12056012" cy="6743193"/>
          </a:xfrm>
          <a:prstGeom prst="rect">
            <a:avLst/>
          </a:prstGeom>
          <a:noFill/>
        </p:spPr>
        <p:txBody>
          <a:bodyPr wrap="square" rtlCol="0">
            <a:spAutoFit/>
          </a:bodyPr>
          <a:lstStyle/>
          <a:p>
            <a:pPr algn="ctr"/>
            <a:r>
              <a:rPr lang="en-US" sz="2400" b="1" dirty="0">
                <a:solidFill>
                  <a:srgbClr val="FF0000"/>
                </a:solidFill>
                <a:highlight>
                  <a:srgbClr val="FFFF00"/>
                </a:highlight>
                <a:latin typeface="Times New Roman" panose="02020603050405020304" pitchFamily="18" charset="0"/>
                <a:cs typeface="Times New Roman" panose="02020603050405020304" pitchFamily="18" charset="0"/>
              </a:rPr>
              <a:t>Unit-1 electronic devices</a:t>
            </a:r>
          </a:p>
          <a:p>
            <a:pPr algn="ctr"/>
            <a:endParaRPr lang="en-US" sz="2400" b="1" dirty="0">
              <a:solidFill>
                <a:srgbClr val="FF0000"/>
              </a:solidFill>
              <a:highlight>
                <a:srgbClr val="FFFF00"/>
              </a:highlight>
              <a:latin typeface="Times New Roman" panose="02020603050405020304" pitchFamily="18"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lphaLcParenR"/>
            </a:pPr>
            <a:r>
              <a:rPr lang="en-US" sz="24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Solid:</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The hard substances that we see around us are solids. They are hard because of their molecules are packed in very high density. Examples include book, pen, apple, a piece of wood, plastic etc. They are all solids at room temperature. They can exist in different sizes, shapes and forms. </a:t>
            </a:r>
          </a:p>
          <a:p>
            <a:pPr marL="45720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Think of ice cubes as an example. They are solids when frozen. They change into liquid when temperature is above zero degree.</a:t>
            </a:r>
          </a:p>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R="0" lvl="0" algn="just">
              <a:lnSpc>
                <a:spcPct val="115000"/>
              </a:lnSpc>
              <a:spcBef>
                <a:spcPts val="0"/>
              </a:spcBef>
              <a:spcAft>
                <a:spcPts val="0"/>
              </a:spcAft>
            </a:pPr>
            <a:r>
              <a:rPr lang="en-US" sz="24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b) Liquid:</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The particles in liquids are not as closely bonded, arranged and fixed in place as in solids. The particles in liquid can flow freely and can mix with particles from other liquids. Liquids have their atoms close together, so they are not very easy to compress.</a:t>
            </a:r>
          </a:p>
          <a:p>
            <a:pPr marL="45720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algn="just">
              <a:lnSpc>
                <a:spcPct val="115000"/>
              </a:lnSpc>
              <a:spcBef>
                <a:spcPts val="0"/>
              </a:spcBef>
              <a:spcAft>
                <a:spcPts val="0"/>
              </a:spcAft>
            </a:pPr>
            <a:endParaRPr lang="en-US" sz="2400" b="1" dirty="0">
              <a:solidFill>
                <a:srgbClr val="FF0000"/>
              </a:solidFill>
              <a:highlight>
                <a:srgbClr val="FFFF00"/>
              </a:highligh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43507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EE9A1E-B470-4F83-995C-063254B61DBE}"/>
              </a:ext>
            </a:extLst>
          </p:cNvPr>
          <p:cNvSpPr txBox="1"/>
          <p:nvPr/>
        </p:nvSpPr>
        <p:spPr>
          <a:xfrm>
            <a:off x="0" y="168812"/>
            <a:ext cx="12056012" cy="852349"/>
          </a:xfrm>
          <a:prstGeom prst="rect">
            <a:avLst/>
          </a:prstGeom>
          <a:noFill/>
        </p:spPr>
        <p:txBody>
          <a:bodyPr wrap="square" rtlCol="0">
            <a:spAutoFit/>
          </a:bodyPr>
          <a:lstStyle/>
          <a:p>
            <a:pPr algn="ctr"/>
            <a:r>
              <a:rPr lang="en-US" sz="2400" b="1" dirty="0">
                <a:solidFill>
                  <a:srgbClr val="FF0000"/>
                </a:solidFill>
                <a:highlight>
                  <a:srgbClr val="FFFF00"/>
                </a:highlight>
                <a:latin typeface="Times New Roman" panose="02020603050405020304" pitchFamily="18" charset="0"/>
                <a:cs typeface="Times New Roman" panose="02020603050405020304" pitchFamily="18" charset="0"/>
              </a:rPr>
              <a:t>Unit-1 electronic devices</a:t>
            </a:r>
            <a:endPar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endParaRPr lang="en-US" sz="2400" b="1" dirty="0">
              <a:solidFill>
                <a:srgbClr val="FF0000"/>
              </a:solidFill>
              <a:highlight>
                <a:srgbClr val="FFFF00"/>
              </a:highlight>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2FE41FF1-F40D-45C4-99FF-5AEC4BB0882D}"/>
              </a:ext>
            </a:extLst>
          </p:cNvPr>
          <p:cNvSpPr txBox="1"/>
          <p:nvPr/>
        </p:nvSpPr>
        <p:spPr>
          <a:xfrm>
            <a:off x="267286" y="594986"/>
            <a:ext cx="11788726" cy="4154984"/>
          </a:xfrm>
          <a:prstGeom prst="rect">
            <a:avLst/>
          </a:prstGeom>
          <a:noFill/>
        </p:spPr>
        <p:txBody>
          <a:bodyPr wrap="square" rtlCol="0">
            <a:spAutoFit/>
          </a:bodyPr>
          <a:lstStyle/>
          <a:p>
            <a:pPr marL="0" marR="0" algn="just">
              <a:spcBef>
                <a:spcPts val="0"/>
              </a:spcBef>
              <a:spcAft>
                <a:spcPts val="0"/>
              </a:spcAft>
            </a:pPr>
            <a:r>
              <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Reverse Biased PN Junction Diode</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When a diode is connected in a Reverse Bias condition, a positive terminal of voltage is applied to the N-type material and a negative terminal of voltage is applied to the P-type material.</a:t>
            </a:r>
          </a:p>
          <a:p>
            <a:pPr algn="l">
              <a:buFont typeface="+mj-lt"/>
              <a:buAutoNum type="arabicPeriod"/>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The positive voltage applied to the N-type material attracts electrons towards the positive terminal of dc source and away from the junction, while the holes in the P-type end are also attracted towards the negative terminal of dc source away from the junction. Reverse biased </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totally block the flow of current but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there is very small amount of current is leakage which is called reverse saturation current.  It is used for </a:t>
            </a:r>
            <a:r>
              <a:rPr lang="en-US" sz="2400" dirty="0">
                <a:latin typeface="Times New Roman" panose="02020603050405020304" pitchFamily="18" charset="0"/>
                <a:cs typeface="Times New Roman" panose="02020603050405020304" pitchFamily="18" charset="0"/>
              </a:rPr>
              <a:t>Voltage Regulation, Photodetectors &amp; Solar Cells </a:t>
            </a:r>
            <a:r>
              <a:rPr lang="en-US" sz="2400" dirty="0" err="1">
                <a:latin typeface="Times New Roman" panose="02020603050405020304" pitchFamily="18" charset="0"/>
                <a:cs typeface="Times New Roman" panose="02020603050405020304" pitchFamily="18" charset="0"/>
              </a:rPr>
              <a:t>V,aractor</a:t>
            </a:r>
            <a:r>
              <a:rPr lang="en-US" sz="2400" dirty="0">
                <a:latin typeface="Times New Roman" panose="02020603050405020304" pitchFamily="18" charset="0"/>
                <a:cs typeface="Times New Roman" panose="02020603050405020304" pitchFamily="18" charset="0"/>
              </a:rPr>
              <a:t> Diodes, Protection Circuits.</a:t>
            </a:r>
          </a:p>
          <a:p>
            <a:pPr algn="just"/>
            <a:endParaRPr lang="en-US" sz="2400"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37B71EC5-ACBD-45EF-A00C-1ED82F95E545}"/>
              </a:ext>
            </a:extLst>
          </p:cNvPr>
          <p:cNvPicPr/>
          <p:nvPr/>
        </p:nvPicPr>
        <p:blipFill rotWithShape="1">
          <a:blip r:embed="rId2">
            <a:extLst>
              <a:ext uri="{28A0092B-C50C-407E-A947-70E740481C1C}">
                <a14:useLocalDpi xmlns:a14="http://schemas.microsoft.com/office/drawing/2010/main" val="0"/>
              </a:ext>
            </a:extLst>
          </a:blip>
          <a:srcRect l="12259" t="19219" r="11559" b="9002"/>
          <a:stretch/>
        </p:blipFill>
        <p:spPr bwMode="auto">
          <a:xfrm>
            <a:off x="6338814" y="3990509"/>
            <a:ext cx="4563648" cy="253689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8752582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EE9A1E-B470-4F83-995C-063254B61DBE}"/>
              </a:ext>
            </a:extLst>
          </p:cNvPr>
          <p:cNvSpPr txBox="1"/>
          <p:nvPr/>
        </p:nvSpPr>
        <p:spPr>
          <a:xfrm>
            <a:off x="0" y="168812"/>
            <a:ext cx="12056012" cy="852349"/>
          </a:xfrm>
          <a:prstGeom prst="rect">
            <a:avLst/>
          </a:prstGeom>
          <a:noFill/>
        </p:spPr>
        <p:txBody>
          <a:bodyPr wrap="square" rtlCol="0">
            <a:spAutoFit/>
          </a:bodyPr>
          <a:lstStyle/>
          <a:p>
            <a:pPr algn="ctr"/>
            <a:r>
              <a:rPr lang="en-US" sz="2400" b="1" dirty="0">
                <a:solidFill>
                  <a:srgbClr val="FF0000"/>
                </a:solidFill>
                <a:highlight>
                  <a:srgbClr val="FFFF00"/>
                </a:highlight>
                <a:latin typeface="Times New Roman" panose="02020603050405020304" pitchFamily="18" charset="0"/>
                <a:cs typeface="Times New Roman" panose="02020603050405020304" pitchFamily="18" charset="0"/>
              </a:rPr>
              <a:t>Unit-1 electronic devices</a:t>
            </a:r>
            <a:endPar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2400" b="1" dirty="0">
                <a:solidFill>
                  <a:srgbClr val="FF0000"/>
                </a:solidFill>
                <a:latin typeface="Times New Roman" panose="02020603050405020304" pitchFamily="18" charset="0"/>
                <a:cs typeface="Times New Roman" panose="02020603050405020304" pitchFamily="18" charset="0"/>
              </a:rPr>
              <a:t>Different between forward and reverse biased : </a:t>
            </a:r>
          </a:p>
        </p:txBody>
      </p:sp>
      <p:graphicFrame>
        <p:nvGraphicFramePr>
          <p:cNvPr id="3" name="Table 2">
            <a:extLst>
              <a:ext uri="{FF2B5EF4-FFF2-40B4-BE49-F238E27FC236}">
                <a16:creationId xmlns:a16="http://schemas.microsoft.com/office/drawing/2014/main" id="{852806CD-E66A-4862-8FAC-FF29D975DE5A}"/>
              </a:ext>
            </a:extLst>
          </p:cNvPr>
          <p:cNvGraphicFramePr>
            <a:graphicFrameLocks noGrp="1"/>
          </p:cNvGraphicFramePr>
          <p:nvPr>
            <p:extLst>
              <p:ext uri="{D42A27DB-BD31-4B8C-83A1-F6EECF244321}">
                <p14:modId xmlns:p14="http://schemas.microsoft.com/office/powerpoint/2010/main" val="361673259"/>
              </p:ext>
            </p:extLst>
          </p:nvPr>
        </p:nvGraphicFramePr>
        <p:xfrm>
          <a:off x="373966" y="1195754"/>
          <a:ext cx="10515600" cy="3390313"/>
        </p:xfrm>
        <a:graphic>
          <a:graphicData uri="http://schemas.openxmlformats.org/drawingml/2006/table">
            <a:tbl>
              <a:tblPr>
                <a:tableStyleId>{3C2FFA5D-87B4-456A-9821-1D502468CF0F}</a:tableStyleId>
              </a:tblPr>
              <a:tblGrid>
                <a:gridCol w="5257800">
                  <a:extLst>
                    <a:ext uri="{9D8B030D-6E8A-4147-A177-3AD203B41FA5}">
                      <a16:colId xmlns:a16="http://schemas.microsoft.com/office/drawing/2014/main" val="1465177043"/>
                    </a:ext>
                  </a:extLst>
                </a:gridCol>
                <a:gridCol w="5257800">
                  <a:extLst>
                    <a:ext uri="{9D8B030D-6E8A-4147-A177-3AD203B41FA5}">
                      <a16:colId xmlns:a16="http://schemas.microsoft.com/office/drawing/2014/main" val="3068981476"/>
                    </a:ext>
                  </a:extLst>
                </a:gridCol>
              </a:tblGrid>
              <a:tr h="505223">
                <a:tc>
                  <a:txBody>
                    <a:bodyPr/>
                    <a:lstStyle/>
                    <a:p>
                      <a:r>
                        <a:rPr lang="en-US" sz="2400" b="1" dirty="0">
                          <a:solidFill>
                            <a:schemeClr val="tx1"/>
                          </a:solidFill>
                          <a:latin typeface="Times New Roman" panose="02020603050405020304" pitchFamily="18" charset="0"/>
                          <a:cs typeface="Times New Roman" panose="02020603050405020304" pitchFamily="18" charset="0"/>
                        </a:rPr>
                        <a:t>Forward Biased</a:t>
                      </a:r>
                      <a:endParaRPr lang="en-US" sz="24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en-US" sz="2400" b="1" dirty="0">
                          <a:solidFill>
                            <a:schemeClr val="tx1"/>
                          </a:solidFill>
                          <a:latin typeface="Times New Roman" panose="02020603050405020304" pitchFamily="18" charset="0"/>
                          <a:cs typeface="Times New Roman" panose="02020603050405020304" pitchFamily="18" charset="0"/>
                        </a:rPr>
                        <a:t>Reverse Biased</a:t>
                      </a:r>
                      <a:endParaRPr lang="en-US" sz="240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3397624880"/>
                  </a:ext>
                </a:extLst>
              </a:tr>
              <a:tr h="505223">
                <a:tc>
                  <a:txBody>
                    <a:bodyPr/>
                    <a:lstStyle/>
                    <a:p>
                      <a:r>
                        <a:rPr lang="en-US" sz="2200" dirty="0">
                          <a:solidFill>
                            <a:schemeClr val="tx1"/>
                          </a:solidFill>
                          <a:latin typeface="Times New Roman" panose="02020603050405020304" pitchFamily="18" charset="0"/>
                          <a:cs typeface="Times New Roman" panose="02020603050405020304" pitchFamily="18" charset="0"/>
                        </a:rPr>
                        <a:t>Allows current to flow easily</a:t>
                      </a:r>
                    </a:p>
                  </a:txBody>
                  <a:tcPr anchor="ctr"/>
                </a:tc>
                <a:tc>
                  <a:txBody>
                    <a:bodyPr/>
                    <a:lstStyle/>
                    <a:p>
                      <a:r>
                        <a:rPr lang="en-US" sz="2200">
                          <a:solidFill>
                            <a:schemeClr val="tx1"/>
                          </a:solidFill>
                          <a:latin typeface="Times New Roman" panose="02020603050405020304" pitchFamily="18" charset="0"/>
                          <a:cs typeface="Times New Roman" panose="02020603050405020304" pitchFamily="18" charset="0"/>
                        </a:rPr>
                        <a:t>Does not allow current to flow easily</a:t>
                      </a:r>
                    </a:p>
                  </a:txBody>
                  <a:tcPr anchor="ctr"/>
                </a:tc>
                <a:extLst>
                  <a:ext uri="{0D108BD9-81ED-4DB2-BD59-A6C34878D82A}">
                    <a16:rowId xmlns:a16="http://schemas.microsoft.com/office/drawing/2014/main" val="1278984973"/>
                  </a:ext>
                </a:extLst>
              </a:tr>
              <a:tr h="505223">
                <a:tc>
                  <a:txBody>
                    <a:bodyPr/>
                    <a:lstStyle/>
                    <a:p>
                      <a:r>
                        <a:rPr lang="en-US" sz="2200" dirty="0">
                          <a:solidFill>
                            <a:schemeClr val="tx1"/>
                          </a:solidFill>
                          <a:latin typeface="Times New Roman" panose="02020603050405020304" pitchFamily="18" charset="0"/>
                          <a:cs typeface="Times New Roman" panose="02020603050405020304" pitchFamily="18" charset="0"/>
                        </a:rPr>
                        <a:t>Acts like a closed switch</a:t>
                      </a:r>
                    </a:p>
                  </a:txBody>
                  <a:tcPr anchor="ctr"/>
                </a:tc>
                <a:tc>
                  <a:txBody>
                    <a:bodyPr/>
                    <a:lstStyle/>
                    <a:p>
                      <a:r>
                        <a:rPr lang="en-US" sz="2200" dirty="0">
                          <a:solidFill>
                            <a:schemeClr val="tx1"/>
                          </a:solidFill>
                          <a:latin typeface="Times New Roman" panose="02020603050405020304" pitchFamily="18" charset="0"/>
                          <a:cs typeface="Times New Roman" panose="02020603050405020304" pitchFamily="18" charset="0"/>
                        </a:rPr>
                        <a:t>Acts like an open switch</a:t>
                      </a:r>
                    </a:p>
                  </a:txBody>
                  <a:tcPr anchor="ctr"/>
                </a:tc>
                <a:extLst>
                  <a:ext uri="{0D108BD9-81ED-4DB2-BD59-A6C34878D82A}">
                    <a16:rowId xmlns:a16="http://schemas.microsoft.com/office/drawing/2014/main" val="279697670"/>
                  </a:ext>
                </a:extLst>
              </a:tr>
              <a:tr h="505223">
                <a:tc>
                  <a:txBody>
                    <a:bodyPr/>
                    <a:lstStyle/>
                    <a:p>
                      <a:r>
                        <a:rPr lang="en-US" sz="2200" dirty="0">
                          <a:solidFill>
                            <a:schemeClr val="tx1"/>
                          </a:solidFill>
                          <a:latin typeface="Times New Roman" panose="02020603050405020304" pitchFamily="18" charset="0"/>
                          <a:cs typeface="Times New Roman" panose="02020603050405020304" pitchFamily="18" charset="0"/>
                        </a:rPr>
                        <a:t>Decreases the width of the depletion region</a:t>
                      </a:r>
                    </a:p>
                  </a:txBody>
                  <a:tcPr anchor="ctr"/>
                </a:tc>
                <a:tc>
                  <a:txBody>
                    <a:bodyPr/>
                    <a:lstStyle/>
                    <a:p>
                      <a:r>
                        <a:rPr lang="en-US" sz="2200">
                          <a:solidFill>
                            <a:schemeClr val="tx1"/>
                          </a:solidFill>
                          <a:latin typeface="Times New Roman" panose="02020603050405020304" pitchFamily="18" charset="0"/>
                          <a:cs typeface="Times New Roman" panose="02020603050405020304" pitchFamily="18" charset="0"/>
                        </a:rPr>
                        <a:t>Increases the width of the depletion region</a:t>
                      </a:r>
                    </a:p>
                  </a:txBody>
                  <a:tcPr anchor="ctr"/>
                </a:tc>
                <a:extLst>
                  <a:ext uri="{0D108BD9-81ED-4DB2-BD59-A6C34878D82A}">
                    <a16:rowId xmlns:a16="http://schemas.microsoft.com/office/drawing/2014/main" val="3714205133"/>
                  </a:ext>
                </a:extLst>
              </a:tr>
              <a:tr h="864198">
                <a:tc>
                  <a:txBody>
                    <a:bodyPr/>
                    <a:lstStyle/>
                    <a:p>
                      <a:r>
                        <a:rPr lang="en-US" sz="2200" dirty="0">
                          <a:solidFill>
                            <a:schemeClr val="tx1"/>
                          </a:solidFill>
                          <a:latin typeface="Times New Roman" panose="02020603050405020304" pitchFamily="18" charset="0"/>
                          <a:cs typeface="Times New Roman" panose="02020603050405020304" pitchFamily="18" charset="0"/>
                        </a:rPr>
                        <a:t>Diode conducts</a:t>
                      </a:r>
                    </a:p>
                  </a:txBody>
                  <a:tcPr anchor="ctr"/>
                </a:tc>
                <a:tc>
                  <a:txBody>
                    <a:bodyPr/>
                    <a:lstStyle/>
                    <a:p>
                      <a:r>
                        <a:rPr lang="en-US" sz="2200" dirty="0">
                          <a:solidFill>
                            <a:schemeClr val="tx1"/>
                          </a:solidFill>
                          <a:latin typeface="Times New Roman" panose="02020603050405020304" pitchFamily="18" charset="0"/>
                          <a:cs typeface="Times New Roman" panose="02020603050405020304" pitchFamily="18" charset="0"/>
                        </a:rPr>
                        <a:t>Diode does not conduct (except leakage current)</a:t>
                      </a:r>
                    </a:p>
                  </a:txBody>
                  <a:tcPr anchor="ctr"/>
                </a:tc>
                <a:extLst>
                  <a:ext uri="{0D108BD9-81ED-4DB2-BD59-A6C34878D82A}">
                    <a16:rowId xmlns:a16="http://schemas.microsoft.com/office/drawing/2014/main" val="289301180"/>
                  </a:ext>
                </a:extLst>
              </a:tr>
              <a:tr h="505223">
                <a:tc>
                  <a:txBody>
                    <a:bodyPr/>
                    <a:lstStyle/>
                    <a:p>
                      <a:r>
                        <a:rPr lang="en-US" sz="2200">
                          <a:solidFill>
                            <a:schemeClr val="tx1"/>
                          </a:solidFill>
                          <a:latin typeface="Times New Roman" panose="02020603050405020304" pitchFamily="18" charset="0"/>
                          <a:cs typeface="Times New Roman" panose="02020603050405020304" pitchFamily="18" charset="0"/>
                        </a:rPr>
                        <a:t>Commonly used in rectification</a:t>
                      </a:r>
                    </a:p>
                  </a:txBody>
                  <a:tcPr anchor="ctr"/>
                </a:tc>
                <a:tc>
                  <a:txBody>
                    <a:bodyPr/>
                    <a:lstStyle/>
                    <a:p>
                      <a:r>
                        <a:rPr lang="en-US" sz="2200" dirty="0">
                          <a:solidFill>
                            <a:schemeClr val="tx1"/>
                          </a:solidFill>
                          <a:latin typeface="Times New Roman" panose="02020603050405020304" pitchFamily="18" charset="0"/>
                          <a:cs typeface="Times New Roman" panose="02020603050405020304" pitchFamily="18" charset="0"/>
                        </a:rPr>
                        <a:t>Commonly used in protection circuits</a:t>
                      </a:r>
                    </a:p>
                  </a:txBody>
                  <a:tcPr anchor="ctr"/>
                </a:tc>
                <a:extLst>
                  <a:ext uri="{0D108BD9-81ED-4DB2-BD59-A6C34878D82A}">
                    <a16:rowId xmlns:a16="http://schemas.microsoft.com/office/drawing/2014/main" val="587229882"/>
                  </a:ext>
                </a:extLst>
              </a:tr>
            </a:tbl>
          </a:graphicData>
        </a:graphic>
      </p:graphicFrame>
    </p:spTree>
    <p:extLst>
      <p:ext uri="{BB962C8B-B14F-4D97-AF65-F5344CB8AC3E}">
        <p14:creationId xmlns:p14="http://schemas.microsoft.com/office/powerpoint/2010/main" val="2485736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EE9A1E-B470-4F83-995C-063254B61DBE}"/>
              </a:ext>
            </a:extLst>
          </p:cNvPr>
          <p:cNvSpPr txBox="1"/>
          <p:nvPr/>
        </p:nvSpPr>
        <p:spPr>
          <a:xfrm>
            <a:off x="0" y="168812"/>
            <a:ext cx="12056012" cy="7167924"/>
          </a:xfrm>
          <a:prstGeom prst="rect">
            <a:avLst/>
          </a:prstGeom>
          <a:noFill/>
        </p:spPr>
        <p:txBody>
          <a:bodyPr wrap="square" rtlCol="0">
            <a:spAutoFit/>
          </a:bodyPr>
          <a:lstStyle/>
          <a:p>
            <a:pPr algn="ctr"/>
            <a:r>
              <a:rPr lang="en-US" sz="2400" b="1" dirty="0">
                <a:solidFill>
                  <a:srgbClr val="FF0000"/>
                </a:solidFill>
                <a:highlight>
                  <a:srgbClr val="FFFF00"/>
                </a:highlight>
                <a:latin typeface="Times New Roman" panose="02020603050405020304" pitchFamily="18" charset="0"/>
                <a:cs typeface="Times New Roman" panose="02020603050405020304" pitchFamily="18" charset="0"/>
              </a:rPr>
              <a:t>Unit-1 electronic devices</a:t>
            </a:r>
          </a:p>
          <a:p>
            <a:pPr algn="ctr"/>
            <a:endParaRPr lang="en-US" sz="2400" b="1" dirty="0">
              <a:solidFill>
                <a:srgbClr val="FF0000"/>
              </a:solidFill>
              <a:highlight>
                <a:srgbClr val="FFFF00"/>
              </a:highlight>
              <a:latin typeface="Times New Roman" panose="02020603050405020304" pitchFamily="18" charset="0"/>
              <a:cs typeface="Times New Roman" panose="02020603050405020304" pitchFamily="18" charset="0"/>
            </a:endParaRPr>
          </a:p>
          <a:p>
            <a:pPr marR="0" lvl="0" algn="just">
              <a:lnSpc>
                <a:spcPct val="115000"/>
              </a:lnSpc>
              <a:spcBef>
                <a:spcPts val="0"/>
              </a:spcBef>
              <a:spcAft>
                <a:spcPts val="0"/>
              </a:spcAft>
            </a:pPr>
            <a:r>
              <a:rPr lang="en-US" sz="18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a:t>
            </a:r>
            <a:r>
              <a:rPr lang="en-US" sz="24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Gas:</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Gas is everywhere, and it is around us. The air around us is a kind of gas. The atmosphere surrounding the earth is a gas too. Helium, Oxygen, Carbon dioxide and water vapor are all examples of gas.</a:t>
            </a:r>
          </a:p>
          <a:p>
            <a:pPr marL="457200" marR="0" algn="just">
              <a:lnSpc>
                <a:spcPct val="115000"/>
              </a:lnSpc>
              <a:spcBef>
                <a:spcPts val="0"/>
              </a:spcBef>
              <a:spcAft>
                <a:spcPts val="0"/>
              </a:spcAft>
            </a:pP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2400" b="1" dirty="0">
                <a:solidFill>
                  <a:srgbClr val="FF0000"/>
                </a:solidFill>
                <a:latin typeface="Times New Roman" panose="02020603050405020304" pitchFamily="18" charset="0"/>
                <a:cs typeface="Times New Roman" panose="02020603050405020304" pitchFamily="18" charset="0"/>
              </a:rPr>
              <a:t>Molecule</a:t>
            </a:r>
          </a:p>
          <a:p>
            <a:pPr marL="0" marR="0" algn="just">
              <a:lnSpc>
                <a:spcPct val="115000"/>
              </a:lnSpc>
              <a:spcBef>
                <a:spcPts val="0"/>
              </a:spcBef>
              <a:spcAft>
                <a:spcPts val="0"/>
              </a:spcAft>
            </a:pPr>
            <a:r>
              <a:rPr lang="en-US" sz="2400" dirty="0">
                <a:latin typeface="Times New Roman" panose="02020603050405020304" pitchFamily="18" charset="0"/>
                <a:cs typeface="Times New Roman" panose="02020603050405020304" pitchFamily="18" charset="0"/>
              </a:rPr>
              <a:t>A group of two or more than two atoms of the same or different elements that are chemically bonded together.  Examples of molecule are: O2, H2O etc.</a:t>
            </a:r>
          </a:p>
          <a:p>
            <a:pPr marL="0" marR="0" algn="just">
              <a:lnSpc>
                <a:spcPct val="115000"/>
              </a:lnSpc>
              <a:spcBef>
                <a:spcPts val="0"/>
              </a:spcBef>
              <a:spcAft>
                <a:spcPts val="0"/>
              </a:spcAft>
            </a:pPr>
            <a:endParaRPr lang="en-US" sz="2400" dirty="0">
              <a:latin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2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Atom</a:t>
            </a:r>
            <a:endParaRPr lang="en-US" sz="24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Atom is the smallest particle of an element. Atoms are made up of electrons, neutrons and protons.</a:t>
            </a:r>
            <a:r>
              <a:rPr lang="en-US" sz="2400" dirty="0">
                <a:latin typeface="Calibri" panose="020F0502020204030204" pitchFamily="34"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Examples of atoms are: Hydrogen (H), Iron (Fe) etc.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endParaRPr lang="en-US" sz="2400" dirty="0">
              <a:latin typeface="Times New Roman" panose="02020603050405020304" pitchFamily="18" charset="0"/>
              <a:cs typeface="Times New Roman" panose="02020603050405020304" pitchFamily="18" charset="0"/>
            </a:endParaRPr>
          </a:p>
          <a:p>
            <a:pPr marR="0" lvl="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algn="just">
              <a:lnSpc>
                <a:spcPct val="115000"/>
              </a:lnSpc>
              <a:spcBef>
                <a:spcPts val="0"/>
              </a:spcBef>
              <a:spcAft>
                <a:spcPts val="0"/>
              </a:spcAft>
            </a:pPr>
            <a:endParaRPr lang="en-US" sz="2400" b="1" dirty="0">
              <a:solidFill>
                <a:srgbClr val="FF0000"/>
              </a:solidFill>
              <a:highlight>
                <a:srgbClr val="FFFF00"/>
              </a:highligh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3787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EE9A1E-B470-4F83-995C-063254B61DBE}"/>
              </a:ext>
            </a:extLst>
          </p:cNvPr>
          <p:cNvSpPr txBox="1"/>
          <p:nvPr/>
        </p:nvSpPr>
        <p:spPr>
          <a:xfrm>
            <a:off x="0" y="168812"/>
            <a:ext cx="12056012" cy="1701813"/>
          </a:xfrm>
          <a:prstGeom prst="rect">
            <a:avLst/>
          </a:prstGeom>
          <a:noFill/>
        </p:spPr>
        <p:txBody>
          <a:bodyPr wrap="square" rtlCol="0">
            <a:spAutoFit/>
          </a:bodyPr>
          <a:lstStyle/>
          <a:p>
            <a:pPr algn="ctr"/>
            <a:r>
              <a:rPr lang="en-US" sz="2400" b="1" dirty="0">
                <a:solidFill>
                  <a:srgbClr val="FF0000"/>
                </a:solidFill>
                <a:highlight>
                  <a:srgbClr val="FFFF00"/>
                </a:highlight>
                <a:latin typeface="Times New Roman" panose="02020603050405020304" pitchFamily="18" charset="0"/>
                <a:cs typeface="Times New Roman" panose="02020603050405020304" pitchFamily="18" charset="0"/>
              </a:rPr>
              <a:t>Unit-1 electronic devices</a:t>
            </a:r>
          </a:p>
          <a:p>
            <a:pPr marL="0" marR="0" algn="just">
              <a:lnSpc>
                <a:spcPct val="115000"/>
              </a:lnSpc>
              <a:spcBef>
                <a:spcPts val="0"/>
              </a:spcBef>
              <a:spcAft>
                <a:spcPts val="0"/>
              </a:spcAft>
            </a:pPr>
            <a:r>
              <a:rPr lang="en-US" sz="2400" dirty="0">
                <a:latin typeface="Times New Roman" panose="02020603050405020304" pitchFamily="18" charset="0"/>
                <a:cs typeface="Times New Roman" panose="02020603050405020304" pitchFamily="18" charset="0"/>
              </a:rPr>
              <a:t>Atom Vs Molecule                                                                                       [back exam 2080]</a:t>
            </a:r>
          </a:p>
          <a:p>
            <a:pPr marR="0" lvl="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algn="just">
              <a:lnSpc>
                <a:spcPct val="115000"/>
              </a:lnSpc>
              <a:spcBef>
                <a:spcPts val="0"/>
              </a:spcBef>
              <a:spcAft>
                <a:spcPts val="0"/>
              </a:spcAft>
            </a:pPr>
            <a:endParaRPr lang="en-US" sz="2400" b="1" dirty="0">
              <a:solidFill>
                <a:srgbClr val="FF0000"/>
              </a:solidFill>
              <a:highlight>
                <a:srgbClr val="FFFF00"/>
              </a:highlight>
              <a:latin typeface="Times New Roman" panose="02020603050405020304" pitchFamily="18" charset="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B1359770-A8C8-45CA-8AC0-E9453125F6C7}"/>
              </a:ext>
            </a:extLst>
          </p:cNvPr>
          <p:cNvGraphicFramePr>
            <a:graphicFrameLocks noGrp="1"/>
          </p:cNvGraphicFramePr>
          <p:nvPr>
            <p:extLst>
              <p:ext uri="{D42A27DB-BD31-4B8C-83A1-F6EECF244321}">
                <p14:modId xmlns:p14="http://schemas.microsoft.com/office/powerpoint/2010/main" val="2182851165"/>
              </p:ext>
            </p:extLst>
          </p:nvPr>
        </p:nvGraphicFramePr>
        <p:xfrm>
          <a:off x="379828" y="1276985"/>
          <a:ext cx="11521440" cy="5001658"/>
        </p:xfrm>
        <a:graphic>
          <a:graphicData uri="http://schemas.openxmlformats.org/drawingml/2006/table">
            <a:tbl>
              <a:tblPr>
                <a:tableStyleId>{775DCB02-9BB8-47FD-8907-85C794F793BA}</a:tableStyleId>
              </a:tblPr>
              <a:tblGrid>
                <a:gridCol w="598206">
                  <a:extLst>
                    <a:ext uri="{9D8B030D-6E8A-4147-A177-3AD203B41FA5}">
                      <a16:colId xmlns:a16="http://schemas.microsoft.com/office/drawing/2014/main" val="886002931"/>
                    </a:ext>
                  </a:extLst>
                </a:gridCol>
                <a:gridCol w="5442902">
                  <a:extLst>
                    <a:ext uri="{9D8B030D-6E8A-4147-A177-3AD203B41FA5}">
                      <a16:colId xmlns:a16="http://schemas.microsoft.com/office/drawing/2014/main" val="4209879030"/>
                    </a:ext>
                  </a:extLst>
                </a:gridCol>
                <a:gridCol w="5480332">
                  <a:extLst>
                    <a:ext uri="{9D8B030D-6E8A-4147-A177-3AD203B41FA5}">
                      <a16:colId xmlns:a16="http://schemas.microsoft.com/office/drawing/2014/main" val="2678226870"/>
                    </a:ext>
                  </a:extLst>
                </a:gridCol>
              </a:tblGrid>
              <a:tr h="159387">
                <a:tc>
                  <a:txBody>
                    <a:bodyPr/>
                    <a:lstStyle/>
                    <a:p>
                      <a:r>
                        <a:rPr lang="en-US" sz="1700" b="1" dirty="0"/>
                        <a:t>S.N.</a:t>
                      </a:r>
                      <a:endParaRPr lang="en-US" sz="1700" dirty="0"/>
                    </a:p>
                  </a:txBody>
                  <a:tcPr marL="88803" marR="88803" marT="44401" marB="44401" anchor="ctr"/>
                </a:tc>
                <a:tc>
                  <a:txBody>
                    <a:bodyPr/>
                    <a:lstStyle/>
                    <a:p>
                      <a:r>
                        <a:rPr lang="en-US" sz="2400" b="1" dirty="0"/>
                        <a:t>Atom</a:t>
                      </a:r>
                      <a:endParaRPr lang="en-US" sz="2400" dirty="0"/>
                    </a:p>
                  </a:txBody>
                  <a:tcPr marL="88803" marR="88803" marT="44401" marB="44401" anchor="ctr"/>
                </a:tc>
                <a:tc>
                  <a:txBody>
                    <a:bodyPr/>
                    <a:lstStyle/>
                    <a:p>
                      <a:r>
                        <a:rPr lang="en-US" sz="2400" b="1" dirty="0"/>
                        <a:t>Molecule</a:t>
                      </a:r>
                      <a:endParaRPr lang="en-US" sz="2400" dirty="0"/>
                    </a:p>
                  </a:txBody>
                  <a:tcPr marL="88803" marR="88803" marT="44401" marB="44401" anchor="ctr"/>
                </a:tc>
                <a:extLst>
                  <a:ext uri="{0D108BD9-81ED-4DB2-BD59-A6C34878D82A}">
                    <a16:rowId xmlns:a16="http://schemas.microsoft.com/office/drawing/2014/main" val="2572286106"/>
                  </a:ext>
                </a:extLst>
              </a:tr>
              <a:tr h="888028">
                <a:tc>
                  <a:txBody>
                    <a:bodyPr/>
                    <a:lstStyle/>
                    <a:p>
                      <a:r>
                        <a:rPr lang="en-US" sz="1700"/>
                        <a:t>1</a:t>
                      </a:r>
                    </a:p>
                  </a:txBody>
                  <a:tcPr marL="88803" marR="88803" marT="44401" marB="44401" anchor="ctr"/>
                </a:tc>
                <a:tc>
                  <a:txBody>
                    <a:bodyPr/>
                    <a:lstStyle/>
                    <a:p>
                      <a:r>
                        <a:rPr lang="en-US" sz="2200" dirty="0">
                          <a:latin typeface="Times New Roman" panose="02020603050405020304" pitchFamily="18" charset="0"/>
                          <a:cs typeface="Times New Roman" panose="02020603050405020304" pitchFamily="18" charset="0"/>
                        </a:rPr>
                        <a:t>An atom is the smallest unit of an element.</a:t>
                      </a:r>
                    </a:p>
                  </a:txBody>
                  <a:tcPr marL="88803" marR="88803" marT="44401" marB="44401" anchor="ctr"/>
                </a:tc>
                <a:tc>
                  <a:txBody>
                    <a:bodyPr/>
                    <a:lstStyle/>
                    <a:p>
                      <a:r>
                        <a:rPr lang="en-US" sz="2200" dirty="0">
                          <a:latin typeface="Times New Roman" panose="02020603050405020304" pitchFamily="18" charset="0"/>
                          <a:cs typeface="Times New Roman" panose="02020603050405020304" pitchFamily="18" charset="0"/>
                        </a:rPr>
                        <a:t>A molecule is the smallest unit of a compound or element that can exist independently.</a:t>
                      </a:r>
                    </a:p>
                  </a:txBody>
                  <a:tcPr marL="88803" marR="88803" marT="44401" marB="44401" anchor="ctr"/>
                </a:tc>
                <a:extLst>
                  <a:ext uri="{0D108BD9-81ED-4DB2-BD59-A6C34878D82A}">
                    <a16:rowId xmlns:a16="http://schemas.microsoft.com/office/drawing/2014/main" val="830708745"/>
                  </a:ext>
                </a:extLst>
              </a:tr>
              <a:tr h="621620">
                <a:tc>
                  <a:txBody>
                    <a:bodyPr/>
                    <a:lstStyle/>
                    <a:p>
                      <a:r>
                        <a:rPr lang="en-US" sz="1700"/>
                        <a:t>2</a:t>
                      </a:r>
                    </a:p>
                  </a:txBody>
                  <a:tcPr marL="88803" marR="88803" marT="44401" marB="44401" anchor="ctr"/>
                </a:tc>
                <a:tc>
                  <a:txBody>
                    <a:bodyPr/>
                    <a:lstStyle/>
                    <a:p>
                      <a:r>
                        <a:rPr lang="en-US" sz="2200" dirty="0">
                          <a:latin typeface="Times New Roman" panose="02020603050405020304" pitchFamily="18" charset="0"/>
                          <a:cs typeface="Times New Roman" panose="02020603050405020304" pitchFamily="18" charset="0"/>
                        </a:rPr>
                        <a:t>Made up of protons, neutrons, and electrons.</a:t>
                      </a:r>
                    </a:p>
                  </a:txBody>
                  <a:tcPr marL="88803" marR="88803" marT="44401" marB="44401" anchor="ctr"/>
                </a:tc>
                <a:tc>
                  <a:txBody>
                    <a:bodyPr/>
                    <a:lstStyle/>
                    <a:p>
                      <a:r>
                        <a:rPr lang="en-US" sz="2200">
                          <a:latin typeface="Times New Roman" panose="02020603050405020304" pitchFamily="18" charset="0"/>
                          <a:cs typeface="Times New Roman" panose="02020603050405020304" pitchFamily="18" charset="0"/>
                        </a:rPr>
                        <a:t>Made up of two or more atoms bonded together.</a:t>
                      </a:r>
                    </a:p>
                  </a:txBody>
                  <a:tcPr marL="88803" marR="88803" marT="44401" marB="44401" anchor="ctr"/>
                </a:tc>
                <a:extLst>
                  <a:ext uri="{0D108BD9-81ED-4DB2-BD59-A6C34878D82A}">
                    <a16:rowId xmlns:a16="http://schemas.microsoft.com/office/drawing/2014/main" val="1291592634"/>
                  </a:ext>
                </a:extLst>
              </a:tr>
              <a:tr h="621620">
                <a:tc>
                  <a:txBody>
                    <a:bodyPr/>
                    <a:lstStyle/>
                    <a:p>
                      <a:r>
                        <a:rPr lang="en-US" sz="1700"/>
                        <a:t>3</a:t>
                      </a:r>
                    </a:p>
                  </a:txBody>
                  <a:tcPr marL="88803" marR="88803" marT="44401" marB="44401" anchor="ctr"/>
                </a:tc>
                <a:tc>
                  <a:txBody>
                    <a:bodyPr/>
                    <a:lstStyle/>
                    <a:p>
                      <a:r>
                        <a:rPr lang="en-US" sz="2200" dirty="0">
                          <a:latin typeface="Times New Roman" panose="02020603050405020304" pitchFamily="18" charset="0"/>
                          <a:cs typeface="Times New Roman" panose="02020603050405020304" pitchFamily="18" charset="0"/>
                        </a:rPr>
                        <a:t>Cannot be divided further in a chemical reaction.</a:t>
                      </a:r>
                    </a:p>
                  </a:txBody>
                  <a:tcPr marL="88803" marR="88803" marT="44401" marB="44401" anchor="ctr"/>
                </a:tc>
                <a:tc>
                  <a:txBody>
                    <a:bodyPr/>
                    <a:lstStyle/>
                    <a:p>
                      <a:r>
                        <a:rPr lang="en-US" sz="2200">
                          <a:latin typeface="Times New Roman" panose="02020603050405020304" pitchFamily="18" charset="0"/>
                          <a:cs typeface="Times New Roman" panose="02020603050405020304" pitchFamily="18" charset="0"/>
                        </a:rPr>
                        <a:t>Can be broken into atoms in a chemical reaction.</a:t>
                      </a:r>
                    </a:p>
                  </a:txBody>
                  <a:tcPr marL="88803" marR="88803" marT="44401" marB="44401" anchor="ctr"/>
                </a:tc>
                <a:extLst>
                  <a:ext uri="{0D108BD9-81ED-4DB2-BD59-A6C34878D82A}">
                    <a16:rowId xmlns:a16="http://schemas.microsoft.com/office/drawing/2014/main" val="124829958"/>
                  </a:ext>
                </a:extLst>
              </a:tr>
              <a:tr h="621620">
                <a:tc>
                  <a:txBody>
                    <a:bodyPr/>
                    <a:lstStyle/>
                    <a:p>
                      <a:r>
                        <a:rPr lang="en-US" sz="1700"/>
                        <a:t>4</a:t>
                      </a:r>
                    </a:p>
                  </a:txBody>
                  <a:tcPr marL="88803" marR="88803" marT="44401" marB="44401" anchor="ctr"/>
                </a:tc>
                <a:tc>
                  <a:txBody>
                    <a:bodyPr/>
                    <a:lstStyle/>
                    <a:p>
                      <a:r>
                        <a:rPr lang="en-US" sz="2200" dirty="0">
                          <a:latin typeface="Times New Roman" panose="02020603050405020304" pitchFamily="18" charset="0"/>
                          <a:cs typeface="Times New Roman" panose="02020603050405020304" pitchFamily="18" charset="0"/>
                        </a:rPr>
                        <a:t>May or may not exist freely in nature.</a:t>
                      </a:r>
                    </a:p>
                  </a:txBody>
                  <a:tcPr marL="88803" marR="88803" marT="44401" marB="44401" anchor="ctr"/>
                </a:tc>
                <a:tc>
                  <a:txBody>
                    <a:bodyPr/>
                    <a:lstStyle/>
                    <a:p>
                      <a:r>
                        <a:rPr lang="en-US" sz="2200" dirty="0">
                          <a:latin typeface="Times New Roman" panose="02020603050405020304" pitchFamily="18" charset="0"/>
                          <a:cs typeface="Times New Roman" panose="02020603050405020304" pitchFamily="18" charset="0"/>
                        </a:rPr>
                        <a:t>Usually exists freely in nature.</a:t>
                      </a:r>
                    </a:p>
                  </a:txBody>
                  <a:tcPr marL="88803" marR="88803" marT="44401" marB="44401" anchor="ctr"/>
                </a:tc>
                <a:extLst>
                  <a:ext uri="{0D108BD9-81ED-4DB2-BD59-A6C34878D82A}">
                    <a16:rowId xmlns:a16="http://schemas.microsoft.com/office/drawing/2014/main" val="1583085574"/>
                  </a:ext>
                </a:extLst>
              </a:tr>
              <a:tr h="621620">
                <a:tc>
                  <a:txBody>
                    <a:bodyPr/>
                    <a:lstStyle/>
                    <a:p>
                      <a:r>
                        <a:rPr lang="en-US" sz="1700"/>
                        <a:t>5</a:t>
                      </a:r>
                    </a:p>
                  </a:txBody>
                  <a:tcPr marL="88803" marR="88803" marT="44401" marB="44401" anchor="ctr"/>
                </a:tc>
                <a:tc>
                  <a:txBody>
                    <a:bodyPr/>
                    <a:lstStyle/>
                    <a:p>
                      <a:r>
                        <a:rPr lang="pt-BR" sz="2200">
                          <a:latin typeface="Times New Roman" panose="02020603050405020304" pitchFamily="18" charset="0"/>
                          <a:cs typeface="Times New Roman" panose="02020603050405020304" pitchFamily="18" charset="0"/>
                        </a:rPr>
                        <a:t>Example: Hydrogen (H), Oxygen (O), Carbon (C).</a:t>
                      </a:r>
                    </a:p>
                  </a:txBody>
                  <a:tcPr marL="88803" marR="88803" marT="44401" marB="44401" anchor="ctr"/>
                </a:tc>
                <a:tc>
                  <a:txBody>
                    <a:bodyPr/>
                    <a:lstStyle/>
                    <a:p>
                      <a:r>
                        <a:rPr lang="en-US" sz="2200" dirty="0">
                          <a:latin typeface="Times New Roman" panose="02020603050405020304" pitchFamily="18" charset="0"/>
                          <a:cs typeface="Times New Roman" panose="02020603050405020304" pitchFamily="18" charset="0"/>
                        </a:rPr>
                        <a:t>Example: Water (H₂O), Oxygen gas (O₂), Carbon dioxide (CO₂).</a:t>
                      </a:r>
                    </a:p>
                  </a:txBody>
                  <a:tcPr marL="88803" marR="88803" marT="44401" marB="44401" anchor="ctr"/>
                </a:tc>
                <a:extLst>
                  <a:ext uri="{0D108BD9-81ED-4DB2-BD59-A6C34878D82A}">
                    <a16:rowId xmlns:a16="http://schemas.microsoft.com/office/drawing/2014/main" val="1909756818"/>
                  </a:ext>
                </a:extLst>
              </a:tr>
              <a:tr h="621620">
                <a:tc>
                  <a:txBody>
                    <a:bodyPr/>
                    <a:lstStyle/>
                    <a:p>
                      <a:r>
                        <a:rPr lang="en-US" sz="1700"/>
                        <a:t>6</a:t>
                      </a:r>
                    </a:p>
                  </a:txBody>
                  <a:tcPr marL="88803" marR="88803" marT="44401" marB="44401" anchor="ctr"/>
                </a:tc>
                <a:tc>
                  <a:txBody>
                    <a:bodyPr/>
                    <a:lstStyle/>
                    <a:p>
                      <a:r>
                        <a:rPr lang="en-US" sz="2200">
                          <a:latin typeface="Times New Roman" panose="02020603050405020304" pitchFamily="18" charset="0"/>
                          <a:cs typeface="Times New Roman" panose="02020603050405020304" pitchFamily="18" charset="0"/>
                        </a:rPr>
                        <a:t>Represents a single element.</a:t>
                      </a:r>
                    </a:p>
                  </a:txBody>
                  <a:tcPr marL="88803" marR="88803" marT="44401" marB="44401" anchor="ctr"/>
                </a:tc>
                <a:tc>
                  <a:txBody>
                    <a:bodyPr/>
                    <a:lstStyle/>
                    <a:p>
                      <a:r>
                        <a:rPr lang="en-US" sz="2200" dirty="0">
                          <a:latin typeface="Times New Roman" panose="02020603050405020304" pitchFamily="18" charset="0"/>
                          <a:cs typeface="Times New Roman" panose="02020603050405020304" pitchFamily="18" charset="0"/>
                        </a:rPr>
                        <a:t>Can represent either an element (O₂) or a compound (H₂O).</a:t>
                      </a:r>
                    </a:p>
                  </a:txBody>
                  <a:tcPr marL="88803" marR="88803" marT="44401" marB="44401" anchor="ctr"/>
                </a:tc>
                <a:extLst>
                  <a:ext uri="{0D108BD9-81ED-4DB2-BD59-A6C34878D82A}">
                    <a16:rowId xmlns:a16="http://schemas.microsoft.com/office/drawing/2014/main" val="958604422"/>
                  </a:ext>
                </a:extLst>
              </a:tr>
            </a:tbl>
          </a:graphicData>
        </a:graphic>
      </p:graphicFrame>
    </p:spTree>
    <p:extLst>
      <p:ext uri="{BB962C8B-B14F-4D97-AF65-F5344CB8AC3E}">
        <p14:creationId xmlns:p14="http://schemas.microsoft.com/office/powerpoint/2010/main" val="3346570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EE9A1E-B470-4F83-995C-063254B61DBE}"/>
              </a:ext>
            </a:extLst>
          </p:cNvPr>
          <p:cNvSpPr txBox="1"/>
          <p:nvPr/>
        </p:nvSpPr>
        <p:spPr>
          <a:xfrm>
            <a:off x="0" y="168812"/>
            <a:ext cx="12056012" cy="4836517"/>
          </a:xfrm>
          <a:prstGeom prst="rect">
            <a:avLst/>
          </a:prstGeom>
          <a:noFill/>
        </p:spPr>
        <p:txBody>
          <a:bodyPr wrap="square" rtlCol="0">
            <a:spAutoFit/>
          </a:bodyPr>
          <a:lstStyle/>
          <a:p>
            <a:pPr algn="ctr"/>
            <a:r>
              <a:rPr lang="en-US" sz="2400" b="1" dirty="0">
                <a:solidFill>
                  <a:srgbClr val="FF0000"/>
                </a:solidFill>
                <a:highlight>
                  <a:srgbClr val="FFFF00"/>
                </a:highlight>
                <a:latin typeface="Times New Roman" panose="02020603050405020304" pitchFamily="18" charset="0"/>
                <a:cs typeface="Times New Roman" panose="02020603050405020304" pitchFamily="18" charset="0"/>
              </a:rPr>
              <a:t>Unit-1 electronic devices</a:t>
            </a:r>
          </a:p>
          <a:p>
            <a:pPr algn="just">
              <a:lnSpc>
                <a:spcPct val="115000"/>
              </a:lnSpc>
            </a:pPr>
            <a:r>
              <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1.2. Introduction of KCL, KVL:                           [SEE 2080,2081]</a:t>
            </a:r>
          </a:p>
          <a:p>
            <a:pPr marL="0" marR="0" algn="just">
              <a:lnSpc>
                <a:spcPct val="115000"/>
              </a:lnSpc>
              <a:spcBef>
                <a:spcPts val="0"/>
              </a:spcBef>
              <a:spcAft>
                <a:spcPts val="0"/>
              </a:spcAft>
            </a:pPr>
            <a:r>
              <a:rPr lang="en-US" sz="2200" b="1" u="sng"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Kirchhoff’s Current Law</a:t>
            </a:r>
            <a:endParaRPr lang="en-US" sz="2200" b="1" u="sng"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According to Kirchhoff’s Current Law,</a:t>
            </a:r>
          </a:p>
          <a:p>
            <a:pPr marL="0" marR="0">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The total current entering a junction or a node is equal to the charge leaving the node as no charge is lost.</a:t>
            </a:r>
          </a:p>
          <a:p>
            <a:pPr marL="0" marR="0" algn="just">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In other words the algebraic sum of ALL the currents entering and leaving a node must be equal to zero, I(exiting) + I(entering) = 0.</a:t>
            </a:r>
          </a:p>
          <a:p>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Current entering the node will be positive and current leaving the node will be negative</a:t>
            </a:r>
          </a:p>
          <a:p>
            <a:pPr marR="0" lvl="0" algn="just">
              <a:lnSpc>
                <a:spcPct val="115000"/>
              </a:lnSpc>
              <a:spcBef>
                <a:spcPts val="0"/>
              </a:spcBef>
              <a:spcAft>
                <a:spcPts val="0"/>
              </a:spcAft>
            </a:pPr>
            <a:r>
              <a:rPr lang="en-US" sz="2400" dirty="0">
                <a:latin typeface="Times New Roman" panose="02020603050405020304" pitchFamily="18" charset="0"/>
                <a:cs typeface="Times New Roman" panose="02020603050405020304" pitchFamily="18" charset="0"/>
              </a:rPr>
              <a:t>                  Formula:       ∑I in​  =  ∑I out​</a:t>
            </a:r>
          </a:p>
          <a:p>
            <a:pPr marR="0" lvl="0" algn="just">
              <a:lnSpc>
                <a:spcPct val="115000"/>
              </a:lnSpc>
              <a:spcBef>
                <a:spcPts val="0"/>
              </a:spcBef>
              <a:spcAft>
                <a:spcPts val="0"/>
              </a:spcAft>
            </a:pPr>
            <a:endParaRPr lang="en-US" sz="2400" dirty="0">
              <a:latin typeface="Times New Roman" panose="02020603050405020304" pitchFamily="18" charset="0"/>
              <a:cs typeface="Times New Roman" panose="02020603050405020304" pitchFamily="18" charset="0"/>
            </a:endParaRPr>
          </a:p>
          <a:p>
            <a:pPr marR="0" lvl="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algn="just">
              <a:lnSpc>
                <a:spcPct val="115000"/>
              </a:lnSpc>
              <a:spcBef>
                <a:spcPts val="0"/>
              </a:spcBef>
              <a:spcAft>
                <a:spcPts val="0"/>
              </a:spcAft>
            </a:pPr>
            <a:endParaRPr lang="en-US" sz="2400" b="1" dirty="0">
              <a:solidFill>
                <a:srgbClr val="FF0000"/>
              </a:solidFill>
              <a:highlight>
                <a:srgbClr val="FFFF00"/>
              </a:highlight>
              <a:latin typeface="Times New Roman" panose="02020603050405020304" pitchFamily="18" charset="0"/>
              <a:cs typeface="Times New Roman" panose="02020603050405020304" pitchFamily="18" charset="0"/>
            </a:endParaRPr>
          </a:p>
        </p:txBody>
      </p:sp>
      <p:pic>
        <p:nvPicPr>
          <p:cNvPr id="3" name="Picture 2">
            <a:extLst>
              <a:ext uri="{FF2B5EF4-FFF2-40B4-BE49-F238E27FC236}">
                <a16:creationId xmlns:a16="http://schemas.microsoft.com/office/drawing/2014/main" id="{4681975A-1A49-4322-9936-F5B06D33F02C}"/>
              </a:ext>
            </a:extLst>
          </p:cNvPr>
          <p:cNvPicPr/>
          <p:nvPr/>
        </p:nvPicPr>
        <p:blipFill>
          <a:blip r:embed="rId2">
            <a:extLst>
              <a:ext uri="{28A0092B-C50C-407E-A947-70E740481C1C}">
                <a14:useLocalDpi xmlns:a14="http://schemas.microsoft.com/office/drawing/2010/main" val="0"/>
              </a:ext>
            </a:extLst>
          </a:blip>
          <a:stretch>
            <a:fillRect/>
          </a:stretch>
        </p:blipFill>
        <p:spPr>
          <a:xfrm>
            <a:off x="5866154" y="3429001"/>
            <a:ext cx="3629538" cy="2366888"/>
          </a:xfrm>
          <a:prstGeom prst="rect">
            <a:avLst/>
          </a:prstGeom>
        </p:spPr>
      </p:pic>
    </p:spTree>
    <p:extLst>
      <p:ext uri="{BB962C8B-B14F-4D97-AF65-F5344CB8AC3E}">
        <p14:creationId xmlns:p14="http://schemas.microsoft.com/office/powerpoint/2010/main" val="1552317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EE9A1E-B470-4F83-995C-063254B61DBE}"/>
              </a:ext>
            </a:extLst>
          </p:cNvPr>
          <p:cNvSpPr txBox="1"/>
          <p:nvPr/>
        </p:nvSpPr>
        <p:spPr>
          <a:xfrm>
            <a:off x="0" y="168812"/>
            <a:ext cx="12056012" cy="5232010"/>
          </a:xfrm>
          <a:prstGeom prst="rect">
            <a:avLst/>
          </a:prstGeom>
          <a:noFill/>
        </p:spPr>
        <p:txBody>
          <a:bodyPr wrap="square" rtlCol="0">
            <a:spAutoFit/>
          </a:bodyPr>
          <a:lstStyle/>
          <a:p>
            <a:pPr algn="ctr"/>
            <a:r>
              <a:rPr lang="en-US" sz="2400" b="1" dirty="0">
                <a:solidFill>
                  <a:srgbClr val="FF0000"/>
                </a:solidFill>
                <a:highlight>
                  <a:srgbClr val="FFFF00"/>
                </a:highlight>
                <a:latin typeface="Times New Roman" panose="02020603050405020304" pitchFamily="18" charset="0"/>
                <a:cs typeface="Times New Roman" panose="02020603050405020304" pitchFamily="18" charset="0"/>
              </a:rPr>
              <a:t>Unit-1 electronic devices</a:t>
            </a:r>
            <a:endPar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2200" b="1" u="sng"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Kirchhoff’s </a:t>
            </a:r>
            <a:r>
              <a:rPr lang="en-US" sz="2200" b="1" u="sng" dirty="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Voltage</a:t>
            </a:r>
            <a:r>
              <a:rPr lang="en-US" sz="2200" b="1" u="sng"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Law</a:t>
            </a:r>
            <a:endParaRPr lang="en-US" sz="2200" b="1" u="sng"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According to Kirchhoff’s </a:t>
            </a:r>
            <a:r>
              <a:rPr lang="en-US" sz="2200" dirty="0">
                <a:latin typeface="Times New Roman" panose="02020603050405020304" pitchFamily="18" charset="0"/>
                <a:ea typeface="Times New Roman" panose="02020603050405020304" pitchFamily="18" charset="0"/>
                <a:cs typeface="Times New Roman" panose="02020603050405020304" pitchFamily="18" charset="0"/>
              </a:rPr>
              <a:t>voltage</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Law,</a:t>
            </a:r>
          </a:p>
          <a:p>
            <a:pPr marR="0" lvl="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sng" dirty="0">
                <a:effectLst/>
                <a:latin typeface="Times New Roman" panose="02020603050405020304" pitchFamily="18" charset="0"/>
                <a:ea typeface="Times New Roman" panose="02020603050405020304" pitchFamily="18" charset="0"/>
                <a:cs typeface="Times New Roman" panose="02020603050405020304" pitchFamily="18" charset="0"/>
              </a:rPr>
              <a:t>Statement: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The total sum of all voltages around a closed loop in a circuit is equal to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zero.In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simple words ,Sum of voltage gains and drops in a loop = 0.</a:t>
            </a:r>
          </a:p>
          <a:p>
            <a:r>
              <a:rPr lang="en-US" sz="2400" dirty="0"/>
              <a:t>  </a:t>
            </a:r>
            <a:r>
              <a:rPr lang="en-US" sz="2400" dirty="0">
                <a:latin typeface="Times New Roman" panose="02020603050405020304" pitchFamily="18" charset="0"/>
                <a:cs typeface="Times New Roman" panose="02020603050405020304" pitchFamily="18" charset="0"/>
              </a:rPr>
              <a:t>Formula: ∑V=0 </a:t>
            </a:r>
          </a:p>
          <a:p>
            <a:r>
              <a:rPr lang="en-US" sz="2400" dirty="0">
                <a:latin typeface="Times New Roman" panose="02020603050405020304" pitchFamily="18" charset="0"/>
                <a:cs typeface="Times New Roman" panose="02020603050405020304" pitchFamily="18" charset="0"/>
              </a:rPr>
              <a:t>This means if you go around a complete loop in a circuit, adding up all the voltages (battery voltages, voltage drops across resistors, etc.), the total will be zero.</a:t>
            </a:r>
          </a:p>
          <a:p>
            <a:endParaRPr lang="en-US" sz="2400" dirty="0"/>
          </a:p>
          <a:p>
            <a:pPr marR="0" lvl="0" algn="just">
              <a:lnSpc>
                <a:spcPct val="115000"/>
              </a:lnSpc>
              <a:spcBef>
                <a:spcPts val="0"/>
              </a:spcBef>
              <a:spcAft>
                <a:spcPts val="0"/>
              </a:spcAft>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2400" dirty="0">
                <a:latin typeface="Times New Roman" panose="02020603050405020304" pitchFamily="18" charset="0"/>
                <a:cs typeface="Times New Roman" panose="02020603050405020304" pitchFamily="18" charset="0"/>
              </a:rPr>
              <a:t>By KVL in the following circuit.</a:t>
            </a:r>
          </a:p>
          <a:p>
            <a:pPr marL="0" marR="0" algn="just">
              <a:lnSpc>
                <a:spcPct val="115000"/>
              </a:lnSpc>
              <a:spcBef>
                <a:spcPts val="0"/>
              </a:spcBef>
              <a:spcAft>
                <a:spcPts val="0"/>
              </a:spcAft>
            </a:pPr>
            <a:r>
              <a:rPr lang="en-US" sz="2400" dirty="0">
                <a:latin typeface="Times New Roman" panose="02020603050405020304" pitchFamily="18" charset="0"/>
                <a:cs typeface="Times New Roman" panose="02020603050405020304" pitchFamily="18" charset="0"/>
              </a:rPr>
              <a:t>Vs + (-IR1) + (-IR2) = 0</a:t>
            </a:r>
          </a:p>
          <a:p>
            <a:pPr marL="0" marR="0" algn="just">
              <a:lnSpc>
                <a:spcPct val="115000"/>
              </a:lnSpc>
              <a:spcBef>
                <a:spcPts val="0"/>
              </a:spcBef>
              <a:spcAft>
                <a:spcPts val="0"/>
              </a:spcAft>
            </a:pPr>
            <a:endParaRPr lang="en-US" sz="2400" b="1" dirty="0">
              <a:solidFill>
                <a:srgbClr val="FF0000"/>
              </a:solidFill>
              <a:highlight>
                <a:srgbClr val="FFFF00"/>
              </a:highlight>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DA5BEC3C-85D1-4EB6-B58A-17B8496BFE0E}"/>
              </a:ext>
            </a:extLst>
          </p:cNvPr>
          <p:cNvPicPr/>
          <p:nvPr/>
        </p:nvPicPr>
        <p:blipFill>
          <a:blip r:embed="rId2">
            <a:extLst>
              <a:ext uri="{28A0092B-C50C-407E-A947-70E740481C1C}">
                <a14:useLocalDpi xmlns:a14="http://schemas.microsoft.com/office/drawing/2010/main" val="0"/>
              </a:ext>
            </a:extLst>
          </a:blip>
          <a:stretch>
            <a:fillRect/>
          </a:stretch>
        </p:blipFill>
        <p:spPr>
          <a:xfrm>
            <a:off x="7877908" y="3084439"/>
            <a:ext cx="3563497" cy="2809924"/>
          </a:xfrm>
          <a:prstGeom prst="rect">
            <a:avLst/>
          </a:prstGeom>
        </p:spPr>
      </p:pic>
    </p:spTree>
    <p:extLst>
      <p:ext uri="{BB962C8B-B14F-4D97-AF65-F5344CB8AC3E}">
        <p14:creationId xmlns:p14="http://schemas.microsoft.com/office/powerpoint/2010/main" val="2133929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EE9A1E-B470-4F83-995C-063254B61DBE}"/>
              </a:ext>
            </a:extLst>
          </p:cNvPr>
          <p:cNvSpPr txBox="1"/>
          <p:nvPr/>
        </p:nvSpPr>
        <p:spPr>
          <a:xfrm>
            <a:off x="0" y="168812"/>
            <a:ext cx="12056012" cy="852349"/>
          </a:xfrm>
          <a:prstGeom prst="rect">
            <a:avLst/>
          </a:prstGeom>
          <a:noFill/>
        </p:spPr>
        <p:txBody>
          <a:bodyPr wrap="square" rtlCol="0">
            <a:spAutoFit/>
          </a:bodyPr>
          <a:lstStyle/>
          <a:p>
            <a:pPr algn="ctr"/>
            <a:r>
              <a:rPr lang="en-US" sz="2400" b="1" dirty="0">
                <a:solidFill>
                  <a:srgbClr val="FF0000"/>
                </a:solidFill>
                <a:highlight>
                  <a:srgbClr val="FFFF00"/>
                </a:highlight>
                <a:latin typeface="Times New Roman" panose="02020603050405020304" pitchFamily="18" charset="0"/>
                <a:cs typeface="Times New Roman" panose="02020603050405020304" pitchFamily="18" charset="0"/>
              </a:rPr>
              <a:t>Unit-1 electronic devices</a:t>
            </a:r>
            <a:endPar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endParaRPr lang="en-US" sz="2400" b="1" dirty="0">
              <a:solidFill>
                <a:srgbClr val="FF0000"/>
              </a:solidFill>
              <a:highlight>
                <a:srgbClr val="FFFF00"/>
              </a:highlight>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2FE41FF1-F40D-45C4-99FF-5AEC4BB0882D}"/>
              </a:ext>
            </a:extLst>
          </p:cNvPr>
          <p:cNvSpPr txBox="1"/>
          <p:nvPr/>
        </p:nvSpPr>
        <p:spPr>
          <a:xfrm>
            <a:off x="267286" y="594986"/>
            <a:ext cx="11788726" cy="6952673"/>
          </a:xfrm>
          <a:prstGeom prst="rect">
            <a:avLst/>
          </a:prstGeom>
          <a:noFill/>
        </p:spPr>
        <p:txBody>
          <a:bodyPr wrap="square" rtlCol="0">
            <a:spAutoFit/>
          </a:bodyPr>
          <a:lstStyle/>
          <a:p>
            <a:pPr marL="0" marR="0" algn="just">
              <a:lnSpc>
                <a:spcPct val="115000"/>
              </a:lnSpc>
              <a:spcBef>
                <a:spcPts val="0"/>
              </a:spcBef>
              <a:spcAft>
                <a:spcPts val="0"/>
              </a:spcAft>
            </a:pPr>
            <a:r>
              <a:rPr lang="en-US" sz="2400" b="1" u="sng"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Introduction to Semiconductor material:</a:t>
            </a:r>
            <a:endParaRPr lang="en-US" sz="2400" u="sng"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The material which has electrical conductivity between that of a conductor and an insulator is called as semiconductor. Silicon, germanium and graphite are some examples of semiconductors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0" marR="0" algn="just">
              <a:lnSpc>
                <a:spcPct val="115000"/>
              </a:lnSpc>
              <a:spcBef>
                <a:spcPts val="0"/>
              </a:spcBef>
              <a:spcAft>
                <a:spcPts val="0"/>
              </a:spcAft>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In semiconductors, the forbidden gap between valence band and</a:t>
            </a:r>
          </a:p>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conduction band is very small. It has a forbidden gap of about</a:t>
            </a:r>
          </a:p>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1 electron volt (eV). At low temperature, the valence band is</a:t>
            </a:r>
          </a:p>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completely occupied with electrons and conduction band is empty </a:t>
            </a:r>
          </a:p>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because the electron in the valence band does not have </a:t>
            </a:r>
          </a:p>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enough energy to move in to conduction band. Therefore, </a:t>
            </a:r>
          </a:p>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semiconductor behaves as an insulator at low temperature.</a:t>
            </a:r>
          </a:p>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However, at room temperature some of the electrons in valence </a:t>
            </a:r>
          </a:p>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band gains enough energy in the form of heat and moves in to </a:t>
            </a:r>
          </a:p>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conduction band.</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pic>
        <p:nvPicPr>
          <p:cNvPr id="6" name="image99.png">
            <a:extLst>
              <a:ext uri="{FF2B5EF4-FFF2-40B4-BE49-F238E27FC236}">
                <a16:creationId xmlns:a16="http://schemas.microsoft.com/office/drawing/2014/main" id="{EFE82407-B8E1-439C-989A-7856EDDEED1A}"/>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829894" y="3429000"/>
            <a:ext cx="3094820" cy="2728677"/>
          </a:xfrm>
          <a:prstGeom prst="rect">
            <a:avLst/>
          </a:prstGeom>
        </p:spPr>
      </p:pic>
    </p:spTree>
    <p:extLst>
      <p:ext uri="{BB962C8B-B14F-4D97-AF65-F5344CB8AC3E}">
        <p14:creationId xmlns:p14="http://schemas.microsoft.com/office/powerpoint/2010/main" val="2972332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EE9A1E-B470-4F83-995C-063254B61DBE}"/>
              </a:ext>
            </a:extLst>
          </p:cNvPr>
          <p:cNvSpPr txBox="1"/>
          <p:nvPr/>
        </p:nvSpPr>
        <p:spPr>
          <a:xfrm>
            <a:off x="0" y="168812"/>
            <a:ext cx="12056012" cy="852349"/>
          </a:xfrm>
          <a:prstGeom prst="rect">
            <a:avLst/>
          </a:prstGeom>
          <a:noFill/>
        </p:spPr>
        <p:txBody>
          <a:bodyPr wrap="square" rtlCol="0">
            <a:spAutoFit/>
          </a:bodyPr>
          <a:lstStyle/>
          <a:p>
            <a:pPr algn="ctr"/>
            <a:r>
              <a:rPr lang="en-US" sz="2400" b="1" dirty="0">
                <a:solidFill>
                  <a:srgbClr val="FF0000"/>
                </a:solidFill>
                <a:highlight>
                  <a:srgbClr val="FFFF00"/>
                </a:highlight>
                <a:latin typeface="Times New Roman" panose="02020603050405020304" pitchFamily="18" charset="0"/>
                <a:cs typeface="Times New Roman" panose="02020603050405020304" pitchFamily="18" charset="0"/>
              </a:rPr>
              <a:t>Unit-1 electronic devices</a:t>
            </a:r>
            <a:endPar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endParaRPr lang="en-US" sz="2400" b="1" dirty="0">
              <a:solidFill>
                <a:srgbClr val="FF0000"/>
              </a:solidFill>
              <a:highlight>
                <a:srgbClr val="FFFF00"/>
              </a:highlight>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2FE41FF1-F40D-45C4-99FF-5AEC4BB0882D}"/>
              </a:ext>
            </a:extLst>
          </p:cNvPr>
          <p:cNvSpPr txBox="1"/>
          <p:nvPr/>
        </p:nvSpPr>
        <p:spPr>
          <a:xfrm>
            <a:off x="267286" y="594986"/>
            <a:ext cx="11788726" cy="687881"/>
          </a:xfrm>
          <a:prstGeom prst="rect">
            <a:avLst/>
          </a:prstGeom>
          <a:noFill/>
        </p:spPr>
        <p:txBody>
          <a:bodyPr wrap="square" rtlCol="0">
            <a:spAutoFit/>
          </a:bodyPr>
          <a:lstStyle/>
          <a:p>
            <a:pPr marL="0" marR="0" algn="just">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3" name="TextBox 2">
            <a:extLst>
              <a:ext uri="{FF2B5EF4-FFF2-40B4-BE49-F238E27FC236}">
                <a16:creationId xmlns:a16="http://schemas.microsoft.com/office/drawing/2014/main" id="{84990021-C821-4353-B226-EB0B3D49E212}"/>
              </a:ext>
            </a:extLst>
          </p:cNvPr>
          <p:cNvSpPr txBox="1"/>
          <p:nvPr/>
        </p:nvSpPr>
        <p:spPr>
          <a:xfrm>
            <a:off x="168812" y="717452"/>
            <a:ext cx="12023188" cy="5324535"/>
          </a:xfrm>
          <a:prstGeom prst="rect">
            <a:avLst/>
          </a:prstGeom>
          <a:noFill/>
        </p:spPr>
        <p:txBody>
          <a:bodyPr wrap="square" rtlCol="0">
            <a:spAutoFit/>
          </a:bodyPr>
          <a:lstStyle/>
          <a:p>
            <a:r>
              <a:rPr lang="en-US" sz="2400" b="1" u="sng" dirty="0">
                <a:solidFill>
                  <a:srgbClr val="FF0000"/>
                </a:solidFill>
              </a:rPr>
              <a:t>There are two types of semiconductor.</a:t>
            </a:r>
          </a:p>
          <a:p>
            <a:r>
              <a:rPr lang="en-US" sz="2400" dirty="0">
                <a:latin typeface="Times New Roman" panose="02020603050405020304" pitchFamily="18" charset="0"/>
                <a:cs typeface="Times New Roman" panose="02020603050405020304" pitchFamily="18" charset="0"/>
              </a:rPr>
              <a:t>a)Intrinsic  semiconductor </a:t>
            </a:r>
          </a:p>
          <a:p>
            <a:r>
              <a:rPr lang="en-US" sz="2400" dirty="0">
                <a:latin typeface="Times New Roman" panose="02020603050405020304" pitchFamily="18" charset="0"/>
                <a:cs typeface="Times New Roman" panose="02020603050405020304" pitchFamily="18" charset="0"/>
              </a:rPr>
              <a:t>b)Extrinsic semiconductor</a:t>
            </a:r>
          </a:p>
          <a:p>
            <a:endParaRPr lang="en-US" sz="2400" dirty="0">
              <a:latin typeface="Times New Roman" panose="02020603050405020304" pitchFamily="18" charset="0"/>
              <a:cs typeface="Times New Roman" panose="02020603050405020304" pitchFamily="18" charset="0"/>
            </a:endParaRPr>
          </a:p>
          <a:p>
            <a:r>
              <a:rPr lang="en-US" sz="2400" b="1" u="sng" dirty="0">
                <a:solidFill>
                  <a:srgbClr val="FF0000"/>
                </a:solidFill>
                <a:latin typeface="Times New Roman" panose="02020603050405020304" pitchFamily="18" charset="0"/>
                <a:cs typeface="Times New Roman" panose="02020603050405020304" pitchFamily="18" charset="0"/>
              </a:rPr>
              <a:t>Intrinsic semiconductor :</a:t>
            </a:r>
          </a:p>
          <a:p>
            <a:r>
              <a:rPr lang="en-US" sz="2400" dirty="0">
                <a:latin typeface="Times New Roman" panose="02020603050405020304" pitchFamily="18" charset="0"/>
                <a:cs typeface="Times New Roman" panose="02020603050405020304" pitchFamily="18" charset="0"/>
              </a:rPr>
              <a:t>A semiconductor where there is no any impurity is doped is </a:t>
            </a:r>
          </a:p>
          <a:p>
            <a:r>
              <a:rPr lang="en-US" sz="2400" dirty="0">
                <a:latin typeface="Times New Roman" panose="02020603050405020304" pitchFamily="18" charset="0"/>
                <a:cs typeface="Times New Roman" panose="02020603050405020304" pitchFamily="18" charset="0"/>
              </a:rPr>
              <a:t>called intrinsic semiconductor. It is pure semiconductor .It</a:t>
            </a:r>
          </a:p>
          <a:p>
            <a:r>
              <a:rPr lang="en-US" sz="2400" dirty="0">
                <a:latin typeface="Times New Roman" panose="02020603050405020304" pitchFamily="18" charset="0"/>
                <a:cs typeface="Times New Roman" panose="02020603050405020304" pitchFamily="18" charset="0"/>
              </a:rPr>
              <a:t> has poor conductivity of electricity. Example of intrinsic </a:t>
            </a:r>
          </a:p>
          <a:p>
            <a:r>
              <a:rPr lang="en-US" sz="2400" dirty="0">
                <a:latin typeface="Times New Roman" panose="02020603050405020304" pitchFamily="18" charset="0"/>
                <a:cs typeface="Times New Roman" panose="02020603050405020304" pitchFamily="18" charset="0"/>
              </a:rPr>
              <a:t>semiconductor is silicon(</a:t>
            </a:r>
            <a:r>
              <a:rPr lang="en-US" sz="2400" dirty="0" err="1">
                <a:latin typeface="Times New Roman" panose="02020603050405020304" pitchFamily="18" charset="0"/>
                <a:cs typeface="Times New Roman" panose="02020603050405020304" pitchFamily="18" charset="0"/>
              </a:rPr>
              <a:t>si</a:t>
            </a:r>
            <a:r>
              <a:rPr lang="en-US" sz="2400" dirty="0">
                <a:latin typeface="Times New Roman" panose="02020603050405020304" pitchFamily="18" charset="0"/>
                <a:cs typeface="Times New Roman" panose="02020603050405020304" pitchFamily="18" charset="0"/>
              </a:rPr>
              <a:t>), Germanium(</a:t>
            </a:r>
            <a:r>
              <a:rPr lang="en-US" sz="2400" dirty="0" err="1">
                <a:latin typeface="Times New Roman" panose="02020603050405020304" pitchFamily="18" charset="0"/>
                <a:cs typeface="Times New Roman" panose="02020603050405020304" pitchFamily="18" charset="0"/>
              </a:rPr>
              <a:t>ge</a:t>
            </a:r>
            <a:r>
              <a:rPr lang="en-US" sz="2400" dirty="0">
                <a:latin typeface="Times New Roman" panose="02020603050405020304" pitchFamily="18" charset="0"/>
                <a:cs typeface="Times New Roman" panose="02020603050405020304" pitchFamily="18" charset="0"/>
              </a:rPr>
              <a:t>) etc. It is form </a:t>
            </a:r>
          </a:p>
          <a:p>
            <a:r>
              <a:rPr lang="en-US" sz="2400" dirty="0">
                <a:latin typeface="Times New Roman" panose="02020603050405020304" pitchFamily="18" charset="0"/>
                <a:cs typeface="Times New Roman" panose="02020603050405020304" pitchFamily="18" charset="0"/>
              </a:rPr>
              <a:t>by the tetravalent (having four valence electron ) elements.</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At 0 degree temperature there is no any free electron when at </a:t>
            </a:r>
          </a:p>
          <a:p>
            <a:r>
              <a:rPr lang="en-US" sz="2400" dirty="0">
                <a:latin typeface="Times New Roman" panose="02020603050405020304" pitchFamily="18" charset="0"/>
                <a:cs typeface="Times New Roman" panose="02020603050405020304" pitchFamily="18" charset="0"/>
              </a:rPr>
              <a:t>room temperature(25 degree)  covalent bond is broken and free electron  </a:t>
            </a:r>
          </a:p>
          <a:p>
            <a:r>
              <a:rPr lang="en-US" sz="2400" dirty="0">
                <a:latin typeface="Times New Roman" panose="02020603050405020304" pitchFamily="18" charset="0"/>
                <a:cs typeface="Times New Roman" panose="02020603050405020304" pitchFamily="18" charset="0"/>
              </a:rPr>
              <a:t>is form. Electron move in particular  direction and current is produce.</a:t>
            </a:r>
          </a:p>
        </p:txBody>
      </p:sp>
      <p:pic>
        <p:nvPicPr>
          <p:cNvPr id="7" name="Picture 6" descr="Valence Bond Model For Intrinsic Semiconductors:- – Physics and  Radio-Electronics">
            <a:extLst>
              <a:ext uri="{FF2B5EF4-FFF2-40B4-BE49-F238E27FC236}">
                <a16:creationId xmlns:a16="http://schemas.microsoft.com/office/drawing/2014/main" id="{A8E72958-0A31-4C6E-A4FF-A904E5DCDB84}"/>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314007" y="2022139"/>
            <a:ext cx="3709182" cy="3492396"/>
          </a:xfrm>
          <a:prstGeom prst="rect">
            <a:avLst/>
          </a:prstGeom>
          <a:noFill/>
          <a:ln>
            <a:noFill/>
          </a:ln>
        </p:spPr>
      </p:pic>
    </p:spTree>
    <p:extLst>
      <p:ext uri="{BB962C8B-B14F-4D97-AF65-F5344CB8AC3E}">
        <p14:creationId xmlns:p14="http://schemas.microsoft.com/office/powerpoint/2010/main" val="2578802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EE9A1E-B470-4F83-995C-063254B61DBE}"/>
              </a:ext>
            </a:extLst>
          </p:cNvPr>
          <p:cNvSpPr txBox="1"/>
          <p:nvPr/>
        </p:nvSpPr>
        <p:spPr>
          <a:xfrm>
            <a:off x="0" y="168812"/>
            <a:ext cx="12056012" cy="852349"/>
          </a:xfrm>
          <a:prstGeom prst="rect">
            <a:avLst/>
          </a:prstGeom>
          <a:noFill/>
        </p:spPr>
        <p:txBody>
          <a:bodyPr wrap="square" rtlCol="0">
            <a:spAutoFit/>
          </a:bodyPr>
          <a:lstStyle/>
          <a:p>
            <a:pPr algn="ctr"/>
            <a:r>
              <a:rPr lang="en-US" sz="2400" b="1" dirty="0">
                <a:solidFill>
                  <a:srgbClr val="FF0000"/>
                </a:solidFill>
                <a:highlight>
                  <a:srgbClr val="FFFF00"/>
                </a:highlight>
                <a:latin typeface="Times New Roman" panose="02020603050405020304" pitchFamily="18" charset="0"/>
                <a:cs typeface="Times New Roman" panose="02020603050405020304" pitchFamily="18" charset="0"/>
              </a:rPr>
              <a:t>Unit-1 electronic devices</a:t>
            </a:r>
            <a:endPar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endParaRPr lang="en-US" sz="2400" b="1" dirty="0">
              <a:solidFill>
                <a:srgbClr val="FF0000"/>
              </a:solidFill>
              <a:highlight>
                <a:srgbClr val="FFFF00"/>
              </a:highlight>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2FE41FF1-F40D-45C4-99FF-5AEC4BB0882D}"/>
              </a:ext>
            </a:extLst>
          </p:cNvPr>
          <p:cNvSpPr txBox="1"/>
          <p:nvPr/>
        </p:nvSpPr>
        <p:spPr>
          <a:xfrm>
            <a:off x="267286" y="594986"/>
            <a:ext cx="11788726" cy="687881"/>
          </a:xfrm>
          <a:prstGeom prst="rect">
            <a:avLst/>
          </a:prstGeom>
          <a:noFill/>
        </p:spPr>
        <p:txBody>
          <a:bodyPr wrap="square" rtlCol="0">
            <a:spAutoFit/>
          </a:bodyPr>
          <a:lstStyle/>
          <a:p>
            <a:pPr marL="0" marR="0" algn="just">
              <a:lnSpc>
                <a:spcPct val="115000"/>
              </a:lnSpc>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5" name="TextBox 4">
            <a:extLst>
              <a:ext uri="{FF2B5EF4-FFF2-40B4-BE49-F238E27FC236}">
                <a16:creationId xmlns:a16="http://schemas.microsoft.com/office/drawing/2014/main" id="{16570BDC-5FCC-4B4A-AB64-5044D939F0B5}"/>
              </a:ext>
            </a:extLst>
          </p:cNvPr>
          <p:cNvSpPr txBox="1"/>
          <p:nvPr/>
        </p:nvSpPr>
        <p:spPr>
          <a:xfrm>
            <a:off x="267286" y="609054"/>
            <a:ext cx="12037255" cy="5614614"/>
          </a:xfrm>
          <a:prstGeom prst="rect">
            <a:avLst/>
          </a:prstGeom>
          <a:noFill/>
        </p:spPr>
        <p:txBody>
          <a:bodyPr wrap="square" rtlCol="0">
            <a:spAutoFit/>
          </a:bodyPr>
          <a:lstStyle/>
          <a:p>
            <a:pPr marL="0" marR="0" algn="just">
              <a:lnSpc>
                <a:spcPct val="115000"/>
              </a:lnSpc>
              <a:spcBef>
                <a:spcPts val="0"/>
              </a:spcBef>
              <a:spcAft>
                <a:spcPts val="0"/>
              </a:spcAft>
            </a:pPr>
            <a:r>
              <a:rPr lang="en-US" sz="2400" b="1" u="sng"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Extrinsic Semiconductor</a:t>
            </a:r>
            <a:r>
              <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b="1"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 semiconductor where  impurity is added into pure semiconductor then form extrinsic semiconductor. It has good conductivity. It is two types. They are : </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romanUcParen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N- type </a:t>
            </a:r>
            <a:r>
              <a:rPr lang="en-US" sz="2000" dirty="0">
                <a:latin typeface="Calibri" panose="020F0502020204030204" pitchFamily="34" charset="0"/>
                <a:ea typeface="Times New Roman" panose="02020603050405020304" pitchFamily="18" charset="0"/>
                <a:cs typeface="Times New Roman" panose="02020603050405020304" pitchFamily="18" charset="0"/>
              </a:rPr>
              <a:t>                               II)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P-type</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romanLcParenR"/>
            </a:pPr>
            <a:r>
              <a:rPr lang="en-US" sz="2400" b="1" u="sng"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N- type :</a:t>
            </a:r>
            <a:endParaRPr lang="en-US" sz="2000" b="1" u="sng"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57150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When pentavalent (having 5 valence electron) impurity atom such as antimony, phosphorous is added to pure semiconductor (Si, Ge) then N type semiconductor is formed.</a:t>
            </a:r>
          </a:p>
          <a:p>
            <a:r>
              <a:rPr lang="en-US" sz="2400" b="1" u="sng" dirty="0">
                <a:latin typeface="Times New Roman" panose="02020603050405020304" pitchFamily="18" charset="0"/>
                <a:cs typeface="Times New Roman" panose="02020603050405020304" pitchFamily="18" charset="0"/>
              </a:rPr>
              <a:t>Characteristics of N-type Semiconductor:</a:t>
            </a:r>
          </a:p>
          <a:p>
            <a:pPr>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Majority carriers</a:t>
            </a:r>
            <a:r>
              <a:rPr lang="en-US" sz="2400" dirty="0">
                <a:latin typeface="Times New Roman" panose="02020603050405020304" pitchFamily="18" charset="0"/>
                <a:cs typeface="Times New Roman" panose="02020603050405020304" pitchFamily="18" charset="0"/>
              </a:rPr>
              <a:t>: Electrons</a:t>
            </a:r>
          </a:p>
          <a:p>
            <a:pPr>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Minority carriers</a:t>
            </a:r>
            <a:r>
              <a:rPr lang="en-US" sz="2400" dirty="0">
                <a:latin typeface="Times New Roman" panose="02020603050405020304" pitchFamily="18" charset="0"/>
                <a:cs typeface="Times New Roman" panose="02020603050405020304" pitchFamily="18" charset="0"/>
              </a:rPr>
              <a:t>: Holes</a:t>
            </a:r>
          </a:p>
          <a:p>
            <a:pPr>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Electrons</a:t>
            </a:r>
            <a:r>
              <a:rPr lang="en-US" sz="2400" dirty="0">
                <a:latin typeface="Times New Roman" panose="02020603050405020304" pitchFamily="18" charset="0"/>
                <a:cs typeface="Times New Roman" panose="02020603050405020304" pitchFamily="18" charset="0"/>
              </a:rPr>
              <a:t> come from the extra valence electron of the dopant.</a:t>
            </a:r>
          </a:p>
          <a:p>
            <a:pPr>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Donor level</a:t>
            </a:r>
            <a:r>
              <a:rPr lang="en-US" sz="2400" dirty="0">
                <a:latin typeface="Times New Roman" panose="02020603050405020304" pitchFamily="18" charset="0"/>
                <a:cs typeface="Times New Roman" panose="02020603050405020304" pitchFamily="18" charset="0"/>
              </a:rPr>
              <a:t>: Energy level just below the conduction band.</a:t>
            </a:r>
          </a:p>
          <a:p>
            <a:pPr>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Electric current</a:t>
            </a:r>
            <a:r>
              <a:rPr lang="en-US" sz="2400" dirty="0">
                <a:latin typeface="Times New Roman" panose="02020603050405020304" pitchFamily="18" charset="0"/>
                <a:cs typeface="Times New Roman" panose="02020603050405020304" pitchFamily="18" charset="0"/>
              </a:rPr>
              <a:t> is mainly due to the movement of free electrons.</a:t>
            </a:r>
          </a:p>
          <a:p>
            <a:pPr marL="571500" marR="0" algn="just">
              <a:lnSpc>
                <a:spcPct val="115000"/>
              </a:lnSpc>
              <a:spcBef>
                <a:spcPts val="0"/>
              </a:spcBef>
              <a:spcAft>
                <a:spcPts val="0"/>
              </a:spcAft>
            </a:pP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29178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TotalTime>
  <Words>2163</Words>
  <Application>Microsoft Office PowerPoint</Application>
  <PresentationFormat>Widescreen</PresentationFormat>
  <Paragraphs>203</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DeepSeek-CJK-patch</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Lenovo</cp:lastModifiedBy>
  <cp:revision>37</cp:revision>
  <dcterms:created xsi:type="dcterms:W3CDTF">2025-04-04T03:58:21Z</dcterms:created>
  <dcterms:modified xsi:type="dcterms:W3CDTF">2025-05-15T09:45:25Z</dcterms:modified>
</cp:coreProperties>
</file>