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 id="2147483809" r:id="rId2"/>
  </p:sldMasterIdLst>
  <p:sldIdLst>
    <p:sldId id="256" r:id="rId3"/>
    <p:sldId id="258" r:id="rId4"/>
    <p:sldId id="257" r:id="rId5"/>
    <p:sldId id="259" r:id="rId6"/>
    <p:sldId id="260" r:id="rId7"/>
    <p:sldId id="261" r:id="rId8"/>
    <p:sldId id="262" r:id="rId9"/>
    <p:sldId id="263" r:id="rId10"/>
    <p:sldId id="264" r:id="rId11"/>
    <p:sldId id="269" r:id="rId12"/>
    <p:sldId id="268" r:id="rId13"/>
    <p:sldId id="265" r:id="rId14"/>
    <p:sldId id="266" r:id="rId15"/>
    <p:sldId id="267"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Lst>
  <p:sldSz cx="12192000" cy="6858000"/>
  <p:notesSz cx="6858000" cy="9144000"/>
  <p:custShowLst>
    <p:custShow name="Custom Show 1" id="0">
      <p:sldLst/>
    </p:custShow>
  </p:custShow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8" d="100"/>
          <a:sy n="68" d="100"/>
        </p:scale>
        <p:origin x="73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ableStyles" Target="tableStyles.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8" Type="http://schemas.openxmlformats.org/officeDocument/2006/relationships/slide" Target="slides/slide6.xml"/><Relationship Id="rId3"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4059884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46615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6374379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738298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2656683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3511160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7674313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22959313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65709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02819159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715505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8749486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3288592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419685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2C0269-6963-4468-996E-1B9C57AB917A}" type="datetimeFigureOut">
              <a:rPr lang="en-US" smtClean="0"/>
              <a:t>8/29/2025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95002636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101427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14643759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42618157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7412617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57806243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8304101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141327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94209828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1129772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27428136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7218946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2843213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6845045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718761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F2C0269-6963-4468-996E-1B9C57AB917A}" type="datetimeFigureOut">
              <a:rPr lang="en-US" smtClean="0"/>
              <a:t>8/29/2025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1630471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902950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38315770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1233042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0F2C0269-6963-4468-996E-1B9C57AB917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C8418A-67AC-4037-B324-EAB349C87367}" type="slidenum">
              <a:rPr lang="en-US" smtClean="0"/>
              <a:t>‹#›</a:t>
            </a:fld>
            <a:endParaRPr lang="en-US"/>
          </a:p>
        </p:txBody>
      </p:sp>
    </p:spTree>
    <p:extLst>
      <p:ext uri="{BB962C8B-B14F-4D97-AF65-F5344CB8AC3E}">
        <p14:creationId xmlns:p14="http://schemas.microsoft.com/office/powerpoint/2010/main" val="2798362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21" Type="http://schemas.openxmlformats.org/officeDocument/2006/relationships/image" Target="../media/image4.png"/><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20" Type="http://schemas.openxmlformats.org/officeDocument/2006/relationships/image" Target="../media/image3.png"/><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2.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F2C0269-6963-4468-996E-1B9C57AB917A}" type="datetimeFigureOut">
              <a:rPr lang="en-US" smtClean="0"/>
              <a:t>8/29/2025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2C8418A-67AC-4037-B324-EAB349C87367}" type="slidenum">
              <a:rPr lang="en-US" smtClean="0"/>
              <a:t>‹#›</a:t>
            </a:fld>
            <a:endParaRPr lang="en-US"/>
          </a:p>
        </p:txBody>
      </p:sp>
    </p:spTree>
    <p:extLst>
      <p:ext uri="{BB962C8B-B14F-4D97-AF65-F5344CB8AC3E}">
        <p14:creationId xmlns:p14="http://schemas.microsoft.com/office/powerpoint/2010/main" val="938085441"/>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0F2C0269-6963-4468-996E-1B9C57AB917A}" type="datetimeFigureOut">
              <a:rPr lang="en-US" smtClean="0"/>
              <a:t>8/29/2025</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2C8418A-67AC-4037-B324-EAB349C87367}" type="slidenum">
              <a:rPr lang="en-US" smtClean="0"/>
              <a:t>‹#›</a:t>
            </a:fld>
            <a:endParaRPr lang="en-US"/>
          </a:p>
        </p:txBody>
      </p:sp>
    </p:spTree>
    <p:extLst>
      <p:ext uri="{BB962C8B-B14F-4D97-AF65-F5344CB8AC3E}">
        <p14:creationId xmlns:p14="http://schemas.microsoft.com/office/powerpoint/2010/main" val="4080823919"/>
      </p:ext>
    </p:extLst>
  </p:cSld>
  <p:clrMap bg1="dk1" tx1="lt1" bg2="dk2" tx2="lt2" accent1="accent1" accent2="accent2" accent3="accent3" accent4="accent4" accent5="accent5" accent6="accent6" hlink="hlink" folHlink="folHlink"/>
  <p:sldLayoutIdLst>
    <p:sldLayoutId id="2147483810" r:id="rId1"/>
    <p:sldLayoutId id="2147483811" r:id="rId2"/>
    <p:sldLayoutId id="2147483812" r:id="rId3"/>
    <p:sldLayoutId id="2147483813" r:id="rId4"/>
    <p:sldLayoutId id="2147483814" r:id="rId5"/>
    <p:sldLayoutId id="2147483815" r:id="rId6"/>
    <p:sldLayoutId id="2147483816" r:id="rId7"/>
    <p:sldLayoutId id="2147483817" r:id="rId8"/>
    <p:sldLayoutId id="2147483818" r:id="rId9"/>
    <p:sldLayoutId id="2147483819" r:id="rId10"/>
    <p:sldLayoutId id="2147483820" r:id="rId11"/>
    <p:sldLayoutId id="2147483821" r:id="rId12"/>
    <p:sldLayoutId id="2147483822" r:id="rId13"/>
    <p:sldLayoutId id="2147483823" r:id="rId14"/>
    <p:sldLayoutId id="2147483824" r:id="rId15"/>
    <p:sldLayoutId id="2147483825" r:id="rId16"/>
    <p:sldLayoutId id="2147483826"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5131"/>
            <a:ext cx="9144000" cy="1214846"/>
          </a:xfrm>
          <a:noFill/>
        </p:spPr>
        <p:txBody>
          <a:bodyPr>
            <a:normAutofit/>
          </a:bodyPr>
          <a:lstStyle/>
          <a:p>
            <a:pPr algn="ctr"/>
            <a:r>
              <a:rPr lang="en-US" b="1" dirty="0">
                <a:solidFill>
                  <a:srgbClr val="00B0F0"/>
                </a:solidFill>
                <a:latin typeface="Algerian" panose="04020705040A02060702" pitchFamily="82" charset="0"/>
              </a:rPr>
              <a:t>UNIT – 4 </a:t>
            </a:r>
          </a:p>
        </p:txBody>
      </p:sp>
      <p:sp>
        <p:nvSpPr>
          <p:cNvPr id="3" name="Subtitle 2"/>
          <p:cNvSpPr>
            <a:spLocks noGrp="1"/>
          </p:cNvSpPr>
          <p:nvPr>
            <p:ph type="subTitle" idx="1"/>
          </p:nvPr>
        </p:nvSpPr>
        <p:spPr>
          <a:xfrm>
            <a:off x="1524000" y="1449977"/>
            <a:ext cx="9144000" cy="4258492"/>
          </a:xfrm>
        </p:spPr>
        <p:txBody>
          <a:bodyPr>
            <a:normAutofit/>
          </a:bodyPr>
          <a:lstStyle/>
          <a:p>
            <a:endParaRPr lang="en-US" sz="4400" b="1" dirty="0">
              <a:solidFill>
                <a:srgbClr val="FF0000"/>
              </a:solidFill>
            </a:endParaRPr>
          </a:p>
          <a:p>
            <a:endParaRPr lang="en-US" sz="4400" b="1" dirty="0">
              <a:solidFill>
                <a:srgbClr val="FF0000"/>
              </a:solidFill>
            </a:endParaRPr>
          </a:p>
          <a:p>
            <a:pPr algn="ctr"/>
            <a:r>
              <a:rPr lang="en-US" sz="4800" b="1" dirty="0">
                <a:solidFill>
                  <a:srgbClr val="FFC000"/>
                </a:solidFill>
                <a:latin typeface="Algerian" panose="04020705040A02060702" pitchFamily="82" charset="0"/>
                <a:cs typeface="Times New Roman" panose="02020603050405020304" pitchFamily="18" charset="0"/>
              </a:rPr>
              <a:t>TROUBLESHOOTING TECHNIQUES</a:t>
            </a:r>
          </a:p>
        </p:txBody>
      </p:sp>
    </p:spTree>
    <p:extLst>
      <p:ext uri="{BB962C8B-B14F-4D97-AF65-F5344CB8AC3E}">
        <p14:creationId xmlns:p14="http://schemas.microsoft.com/office/powerpoint/2010/main" val="14146598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339634"/>
            <a:ext cx="11612880" cy="6270172"/>
          </a:xfrm>
        </p:spPr>
        <p:txBody>
          <a:bodyPr>
            <a:normAutofit/>
          </a:bodyPr>
          <a:lstStyle/>
          <a:p>
            <a:pPr marL="0" indent="0">
              <a:buNone/>
            </a:pPr>
            <a:r>
              <a:rPr lang="en-US" b="1" dirty="0">
                <a:solidFill>
                  <a:srgbClr val="00B0F0"/>
                </a:solidFill>
              </a:rPr>
              <a:t>2.CMOS Date and Time Not Set" </a:t>
            </a:r>
          </a:p>
          <a:p>
            <a:pPr marL="0" indent="0">
              <a:buNone/>
            </a:pPr>
            <a:r>
              <a:rPr lang="en-US" sz="2400" dirty="0"/>
              <a:t> This error message typically indicates that your computer's CMOS (Complementary Metal-Oxide-Semiconductor) battery is failing or has lost its charge. Here's how you can troubleshoot and resolve this issue:</a:t>
            </a:r>
          </a:p>
          <a:p>
            <a:pPr marL="457200" indent="-457200">
              <a:buAutoNum type="alphaLcPeriod"/>
            </a:pPr>
            <a:r>
              <a:rPr lang="en-US" sz="2400" b="1" dirty="0"/>
              <a:t>Set the Date and Time in BIOS/UEFI</a:t>
            </a:r>
          </a:p>
          <a:p>
            <a:pPr>
              <a:buFont typeface="Wingdings" panose="05000000000000000000" pitchFamily="2" charset="2"/>
              <a:buChar char="Ø"/>
            </a:pPr>
            <a:r>
              <a:rPr lang="en-US" sz="2400" dirty="0"/>
              <a:t>Restart your computer and enter the BIOS/UEFI setup by pressing a key like F2, F10, Delete, or Esc immediately after powering on an enter in BIOS setting .</a:t>
            </a:r>
          </a:p>
          <a:p>
            <a:pPr>
              <a:buFont typeface="Wingdings" panose="05000000000000000000" pitchFamily="2" charset="2"/>
              <a:buChar char="Ø"/>
            </a:pPr>
            <a:r>
              <a:rPr lang="en-US" sz="2400" dirty="0"/>
              <a:t>Look for a menu or option labeled "Date and Time" or similar. And set correct date and time and press F10 to save. And restart the computer.</a:t>
            </a:r>
            <a:endParaRPr lang="en-US" sz="2400" b="1"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b. </a:t>
            </a:r>
            <a:r>
              <a:rPr lang="en-US" sz="2400" b="1" dirty="0"/>
              <a:t>Replace the CMOS Battery</a:t>
            </a:r>
          </a:p>
          <a:p>
            <a:pPr marL="0" indent="0">
              <a:buNone/>
            </a:pPr>
            <a:r>
              <a:rPr lang="en-US" dirty="0"/>
              <a:t>The most common cause of this error is a dead or weak CMOS battery. The CMOS battery is usually a coin-shaped CR2032 battery found on the motherboard. After install new CMOS battery you need to repeat above bios date and time setting process.</a:t>
            </a:r>
          </a:p>
          <a:p>
            <a:pPr marL="0" indent="0">
              <a:buNone/>
            </a:pPr>
            <a:endParaRPr lang="en-US" sz="2400" dirty="0"/>
          </a:p>
          <a:p>
            <a:pPr marL="0" indent="0">
              <a:buNone/>
            </a:pPr>
            <a:endParaRPr lang="en-US" sz="2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396631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339634"/>
            <a:ext cx="11612880" cy="6270172"/>
          </a:xfrm>
        </p:spPr>
        <p:txBody>
          <a:bodyPr>
            <a:normAutofit/>
          </a:bodyPr>
          <a:lstStyle/>
          <a:p>
            <a:pPr marL="0" indent="0">
              <a:buNone/>
            </a:pPr>
            <a:r>
              <a:rPr lang="en-US" sz="2400" b="1" dirty="0"/>
              <a:t>c</a:t>
            </a:r>
            <a:r>
              <a:rPr lang="en-US" b="1" dirty="0"/>
              <a:t>. Consider Hardware Issues</a:t>
            </a:r>
          </a:p>
          <a:p>
            <a:pPr marL="0" indent="0">
              <a:buNone/>
            </a:pPr>
            <a:r>
              <a:rPr lang="en-US" dirty="0"/>
              <a:t>If replacing the CMOS battery and updating the BIOS/UEFI do not resolve the issue, there may be a hardware problem with the motherboard. In this case, consult a professional technician for further diagnosis and repair.</a:t>
            </a:r>
          </a:p>
          <a:p>
            <a:pPr marL="0" indent="0">
              <a:buNone/>
            </a:pPr>
            <a:endParaRPr lang="en-US" b="1" dirty="0">
              <a:solidFill>
                <a:srgbClr val="00B0F0"/>
              </a:solidFill>
            </a:endParaRPr>
          </a:p>
          <a:p>
            <a:pPr marL="0" indent="0">
              <a:buNone/>
            </a:pP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221390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244046"/>
          </a:xfrm>
        </p:spPr>
        <p:txBody>
          <a:bodyPr>
            <a:normAutofit/>
          </a:bodyPr>
          <a:lstStyle/>
          <a:p>
            <a:pPr marL="0" indent="0">
              <a:buNone/>
            </a:pPr>
            <a:r>
              <a:rPr lang="en-US" b="1" dirty="0">
                <a:solidFill>
                  <a:srgbClr val="00B0F0"/>
                </a:solidFill>
                <a:latin typeface="Times New Roman" panose="02020603050405020304" pitchFamily="18" charset="0"/>
                <a:cs typeface="Times New Roman" panose="02020603050405020304" pitchFamily="18" charset="0"/>
              </a:rPr>
              <a:t>Troubleshooting System Slowdowns:</a:t>
            </a:r>
          </a:p>
          <a:p>
            <a:pPr marL="0" indent="0">
              <a:buNone/>
            </a:pPr>
            <a:r>
              <a:rPr lang="en-US" dirty="0"/>
              <a:t>System slow-down refers to system work slow when we used and open it due to the viruses and other reasons. </a:t>
            </a:r>
          </a:p>
          <a:p>
            <a:pPr marL="0" indent="0">
              <a:buNone/>
            </a:pPr>
            <a:r>
              <a:rPr lang="en-US" b="1" dirty="0"/>
              <a:t>Some reasons to system slowdown:</a:t>
            </a:r>
            <a:endParaRPr lang="en-US" dirty="0"/>
          </a:p>
          <a:p>
            <a:pPr lvl="0"/>
            <a:r>
              <a:rPr lang="en-GB" dirty="0"/>
              <a:t>Processor overheating</a:t>
            </a:r>
            <a:endParaRPr lang="en-US" dirty="0"/>
          </a:p>
          <a:p>
            <a:pPr lvl="0"/>
            <a:r>
              <a:rPr lang="en-GB" dirty="0"/>
              <a:t>Bad RAM</a:t>
            </a:r>
            <a:endParaRPr lang="en-US" dirty="0"/>
          </a:p>
          <a:p>
            <a:pPr lvl="0"/>
            <a:r>
              <a:rPr lang="en-GB" dirty="0"/>
              <a:t>Disk type and interface may be system slow down.</a:t>
            </a:r>
            <a:endParaRPr lang="en-US" dirty="0"/>
          </a:p>
          <a:p>
            <a:pPr lvl="0"/>
            <a:r>
              <a:rPr lang="en-GB" dirty="0"/>
              <a:t>The programs you have which don't use may be system slowdown.</a:t>
            </a:r>
            <a:endParaRPr lang="en-US" dirty="0"/>
          </a:p>
          <a:p>
            <a:pPr lvl="0"/>
            <a:r>
              <a:rPr lang="en-GB" dirty="0"/>
              <a:t>Your system ROM is too gusty.</a:t>
            </a:r>
            <a:endParaRPr lang="en-US" dirty="0"/>
          </a:p>
          <a:p>
            <a:pPr lvl="0"/>
            <a:r>
              <a:rPr lang="en-GB" dirty="0"/>
              <a:t>Your PC is infected with virus.</a:t>
            </a:r>
            <a:endParaRPr lang="en-US" dirty="0"/>
          </a:p>
          <a:p>
            <a:pPr lvl="0"/>
            <a:r>
              <a:rPr lang="en-GB" dirty="0"/>
              <a:t>Your hard drive is full.</a:t>
            </a:r>
            <a:endParaRPr lang="en-US" dirty="0"/>
          </a:p>
          <a:p>
            <a:pPr lvl="0"/>
            <a:r>
              <a:rPr lang="en-GB" dirty="0"/>
              <a:t>Your PC is too old.</a:t>
            </a:r>
            <a:endParaRPr lang="en-US" dirty="0"/>
          </a:p>
          <a:p>
            <a:pPr lvl="0"/>
            <a:r>
              <a:rPr lang="en-GB" dirty="0"/>
              <a:t>Your computer is too hot.</a:t>
            </a:r>
            <a:endParaRPr lang="en-US" dirty="0"/>
          </a:p>
          <a:p>
            <a:pPr marL="0" indent="0">
              <a:buNone/>
            </a:pPr>
            <a:endParaRPr lang="en-US"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06512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309360"/>
          </a:xfrm>
        </p:spPr>
        <p:txBody>
          <a:bodyPr>
            <a:normAutofit/>
          </a:bodyPr>
          <a:lstStyle/>
          <a:p>
            <a:pPr marL="0" indent="0">
              <a:buNone/>
            </a:pPr>
            <a:r>
              <a:rPr lang="en-US" b="1" dirty="0">
                <a:solidFill>
                  <a:srgbClr val="00B0F0"/>
                </a:solidFill>
                <a:latin typeface="Times New Roman" panose="02020603050405020304" pitchFamily="18" charset="0"/>
                <a:cs typeface="Times New Roman" panose="02020603050405020304" pitchFamily="18" charset="0"/>
              </a:rPr>
              <a:t>Troubleshooting System Slowdowns:</a:t>
            </a:r>
          </a:p>
          <a:p>
            <a:pPr marL="514350" indent="-514350">
              <a:spcBef>
                <a:spcPts val="0"/>
              </a:spcBef>
              <a:buAutoNum type="arabicPeriod"/>
            </a:pPr>
            <a:r>
              <a:rPr lang="en-US" sz="2600" b="1" dirty="0">
                <a:solidFill>
                  <a:srgbClr val="00B0F0"/>
                </a:solidFill>
              </a:rPr>
              <a:t>Uninstall unused programs </a:t>
            </a:r>
          </a:p>
          <a:p>
            <a:pPr marL="0" indent="0">
              <a:spcBef>
                <a:spcPts val="0"/>
              </a:spcBef>
              <a:buNone/>
            </a:pPr>
            <a:r>
              <a:rPr lang="en-US" sz="2600" dirty="0">
                <a:latin typeface="Times New Roman" panose="02020603050405020304" pitchFamily="18" charset="0"/>
                <a:cs typeface="Times New Roman" panose="02020603050405020304" pitchFamily="18" charset="0"/>
              </a:rPr>
              <a:t>There are many  unused program in computer that run background which slowdown the system performance. To remove them, click Start, go to Control Panel, click Programs and Features, scroll through the list, and uninstall the ones you don't use. </a:t>
            </a:r>
          </a:p>
          <a:p>
            <a:pPr marL="0" indent="0">
              <a:spcBef>
                <a:spcPts val="0"/>
              </a:spcBef>
              <a:buNone/>
            </a:pPr>
            <a:endParaRPr lang="en-US" sz="2600" dirty="0">
              <a:latin typeface="Times New Roman" panose="02020603050405020304" pitchFamily="18" charset="0"/>
              <a:cs typeface="Times New Roman" panose="02020603050405020304" pitchFamily="18" charset="0"/>
            </a:endParaRPr>
          </a:p>
          <a:p>
            <a:pPr marL="0" indent="0">
              <a:spcBef>
                <a:spcPts val="0"/>
              </a:spcBef>
              <a:buNone/>
            </a:pPr>
            <a:r>
              <a:rPr lang="en-US" dirty="0"/>
              <a:t>2. </a:t>
            </a:r>
            <a:r>
              <a:rPr lang="en-US" sz="2600" b="1" dirty="0">
                <a:solidFill>
                  <a:srgbClr val="00B0F0"/>
                </a:solidFill>
                <a:latin typeface="Times New Roman" panose="02020603050405020304" pitchFamily="18" charset="0"/>
                <a:cs typeface="Times New Roman" panose="02020603050405020304" pitchFamily="18" charset="0"/>
              </a:rPr>
              <a:t>Delete temporary files </a:t>
            </a:r>
            <a:endParaRPr lang="en-US" b="1" dirty="0">
              <a:solidFill>
                <a:srgbClr val="00B0F0"/>
              </a:solidFill>
              <a:latin typeface="Times New Roman" panose="02020603050405020304" pitchFamily="18" charset="0"/>
              <a:cs typeface="Times New Roman" panose="02020603050405020304" pitchFamily="18" charset="0"/>
            </a:endParaRPr>
          </a:p>
          <a:p>
            <a:pPr marL="0" indent="0">
              <a:spcBef>
                <a:spcPts val="0"/>
              </a:spcBef>
              <a:buNone/>
            </a:pPr>
            <a:r>
              <a:rPr lang="en-US" sz="2600" dirty="0">
                <a:latin typeface="Times New Roman" panose="02020603050405020304" pitchFamily="18" charset="0"/>
                <a:cs typeface="Times New Roman" panose="02020603050405020304" pitchFamily="18" charset="0"/>
              </a:rPr>
              <a:t>There are a lot of temporary file in the system including browsing history . This may slowdown the computer too. So to remove these press </a:t>
            </a:r>
            <a:r>
              <a:rPr lang="en-US" sz="2600" dirty="0" err="1">
                <a:latin typeface="Times New Roman" panose="02020603050405020304" pitchFamily="18" charset="0"/>
                <a:cs typeface="Times New Roman" panose="02020603050405020304" pitchFamily="18" charset="0"/>
              </a:rPr>
              <a:t>windows+R</a:t>
            </a:r>
            <a:r>
              <a:rPr lang="en-US" sz="2600" dirty="0">
                <a:latin typeface="Times New Roman" panose="02020603050405020304" pitchFamily="18" charset="0"/>
                <a:cs typeface="Times New Roman" panose="02020603050405020304" pitchFamily="18" charset="0"/>
              </a:rPr>
              <a:t> and search %temp% and delete all temporary files.</a:t>
            </a:r>
          </a:p>
          <a:p>
            <a:pPr marL="0" indent="0">
              <a:spcBef>
                <a:spcPts val="0"/>
              </a:spcBef>
              <a:buNone/>
            </a:pPr>
            <a:endParaRPr lang="en-US" sz="2600" dirty="0">
              <a:latin typeface="Times New Roman" panose="02020603050405020304" pitchFamily="18" charset="0"/>
              <a:cs typeface="Times New Roman" panose="02020603050405020304" pitchFamily="18" charset="0"/>
            </a:endParaRPr>
          </a:p>
          <a:p>
            <a:pPr marL="0" indent="0">
              <a:spcBef>
                <a:spcPts val="0"/>
              </a:spcBef>
              <a:buNone/>
            </a:pPr>
            <a:r>
              <a:rPr lang="en-US" sz="2400" b="1" dirty="0">
                <a:solidFill>
                  <a:srgbClr val="00B0F0"/>
                </a:solidFill>
                <a:latin typeface="Times New Roman" panose="02020603050405020304" pitchFamily="18" charset="0"/>
                <a:cs typeface="Times New Roman" panose="02020603050405020304" pitchFamily="18" charset="0"/>
              </a:rPr>
              <a:t>3. Install a solid-state drive </a:t>
            </a:r>
          </a:p>
          <a:p>
            <a:pPr marL="0" indent="0">
              <a:spcBef>
                <a:spcPts val="0"/>
              </a:spcBef>
              <a:buNone/>
            </a:pPr>
            <a:r>
              <a:rPr lang="en-US" dirty="0"/>
              <a:t>It read data much faster and faster booting too, increase system performance</a:t>
            </a:r>
          </a:p>
          <a:p>
            <a:pPr marL="0" indent="0">
              <a:spcBef>
                <a:spcPts val="0"/>
              </a:spcBef>
              <a:buNone/>
            </a:pPr>
            <a:endParaRPr lang="en-US" dirty="0"/>
          </a:p>
          <a:p>
            <a:pPr marL="0" indent="0">
              <a:spcBef>
                <a:spcPts val="0"/>
              </a:spcBef>
              <a:buNone/>
            </a:pPr>
            <a:r>
              <a:rPr lang="en-US" dirty="0"/>
              <a:t> </a:t>
            </a:r>
            <a:r>
              <a:rPr lang="en-US" b="1" dirty="0">
                <a:solidFill>
                  <a:srgbClr val="00B0F0"/>
                </a:solidFill>
              </a:rPr>
              <a:t>4. Stop unnecessary start ups</a:t>
            </a:r>
          </a:p>
          <a:p>
            <a:pPr marL="0" indent="0">
              <a:spcBef>
                <a:spcPts val="0"/>
              </a:spcBef>
              <a:buNone/>
            </a:pPr>
            <a:r>
              <a:rPr lang="en-US" dirty="0"/>
              <a:t> Several programs automatically run in the background when you turn on your PC. Disable all these unnecessary programs  to increase system performance.</a:t>
            </a:r>
            <a:endParaRPr lang="en-US"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73952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309360"/>
          </a:xfrm>
        </p:spPr>
        <p:txBody>
          <a:bodyPr>
            <a:normAutofit/>
          </a:bodyPr>
          <a:lstStyle/>
          <a:p>
            <a:pPr marL="0" lvl="0" indent="0">
              <a:buNone/>
            </a:pPr>
            <a:r>
              <a:rPr lang="en-GB" b="1" dirty="0">
                <a:solidFill>
                  <a:srgbClr val="00B0F0"/>
                </a:solidFill>
                <a:latin typeface="Times New Roman" panose="02020603050405020304" pitchFamily="18" charset="0"/>
                <a:cs typeface="Times New Roman" panose="02020603050405020304" pitchFamily="18" charset="0"/>
              </a:rPr>
              <a:t>5.Install antivirus programs</a:t>
            </a:r>
          </a:p>
          <a:p>
            <a:pPr marL="0" lvl="0" indent="0">
              <a:buNone/>
            </a:pPr>
            <a:r>
              <a:rPr lang="en-GB" dirty="0"/>
              <a:t>Viruses may slowdown the computer performance so to remove viruses and malware use and regular scan antivirus software.</a:t>
            </a:r>
            <a:endParaRPr lang="en-US" dirty="0"/>
          </a:p>
          <a:p>
            <a:pPr marL="0" indent="0">
              <a:spcBef>
                <a:spcPts val="0"/>
              </a:spcBef>
              <a:buNone/>
            </a:pPr>
            <a:endParaRPr lang="en-US" sz="2600" dirty="0">
              <a:latin typeface="Times New Roman" panose="02020603050405020304" pitchFamily="18" charset="0"/>
              <a:cs typeface="Times New Roman" panose="02020603050405020304" pitchFamily="18" charset="0"/>
            </a:endParaRPr>
          </a:p>
          <a:p>
            <a:pPr marL="0" lvl="0" indent="0">
              <a:buNone/>
            </a:pPr>
            <a:r>
              <a:rPr lang="en-US" b="1" dirty="0">
                <a:solidFill>
                  <a:srgbClr val="00B0F0"/>
                </a:solidFill>
              </a:rPr>
              <a:t>6. </a:t>
            </a:r>
            <a:r>
              <a:rPr lang="en-GB" b="1" dirty="0">
                <a:solidFill>
                  <a:srgbClr val="00B0F0"/>
                </a:solidFill>
              </a:rPr>
              <a:t>Clean  PC instantly. </a:t>
            </a:r>
            <a:endParaRPr lang="en-US" b="1" dirty="0">
              <a:solidFill>
                <a:srgbClr val="00B0F0"/>
              </a:solidFill>
            </a:endParaRPr>
          </a:p>
          <a:p>
            <a:pPr marL="0" indent="0">
              <a:spcBef>
                <a:spcPts val="0"/>
              </a:spcBef>
              <a:buNone/>
            </a:pPr>
            <a:r>
              <a:rPr lang="en-US" sz="2600" dirty="0">
                <a:latin typeface="Times New Roman" panose="02020603050405020304" pitchFamily="18" charset="0"/>
                <a:cs typeface="Times New Roman" panose="02020603050405020304" pitchFamily="18" charset="0"/>
              </a:rPr>
              <a:t>Remove dust from pc , regular maintenance pc and use thermal paste to cool down the system . These helps to increase system performance.</a:t>
            </a:r>
          </a:p>
          <a:p>
            <a:pPr marL="0" indent="0">
              <a:spcBef>
                <a:spcPts val="0"/>
              </a:spcBef>
              <a:buNone/>
            </a:pPr>
            <a:endParaRPr lang="en-US" sz="2600" dirty="0">
              <a:latin typeface="Times New Roman" panose="02020603050405020304" pitchFamily="18" charset="0"/>
              <a:cs typeface="Times New Roman" panose="02020603050405020304" pitchFamily="18" charset="0"/>
            </a:endParaRPr>
          </a:p>
          <a:p>
            <a:pPr marL="0" indent="0">
              <a:spcBef>
                <a:spcPts val="0"/>
              </a:spcBef>
              <a:buNone/>
            </a:pPr>
            <a:r>
              <a:rPr lang="en-US" sz="2400" b="1" dirty="0">
                <a:solidFill>
                  <a:srgbClr val="00B0F0"/>
                </a:solidFill>
                <a:latin typeface="Times New Roman" panose="02020603050405020304" pitchFamily="18" charset="0"/>
                <a:cs typeface="Times New Roman" panose="02020603050405020304" pitchFamily="18" charset="0"/>
              </a:rPr>
              <a:t>7. </a:t>
            </a:r>
            <a:r>
              <a:rPr lang="en-US" b="1" dirty="0">
                <a:solidFill>
                  <a:srgbClr val="00B0F0"/>
                </a:solidFill>
                <a:latin typeface="Times New Roman" panose="02020603050405020304" pitchFamily="18" charset="0"/>
                <a:cs typeface="Times New Roman" panose="02020603050405020304" pitchFamily="18" charset="0"/>
              </a:rPr>
              <a:t>Install system update</a:t>
            </a:r>
            <a:endParaRPr lang="en-US" sz="2400" b="1" dirty="0">
              <a:solidFill>
                <a:srgbClr val="00B0F0"/>
              </a:solidFill>
              <a:latin typeface="Times New Roman" panose="02020603050405020304" pitchFamily="18" charset="0"/>
              <a:cs typeface="Times New Roman" panose="02020603050405020304" pitchFamily="18" charset="0"/>
            </a:endParaRPr>
          </a:p>
          <a:p>
            <a:pPr marL="0" indent="0">
              <a:spcBef>
                <a:spcPts val="0"/>
              </a:spcBef>
              <a:buNone/>
            </a:pPr>
            <a:r>
              <a:rPr lang="en-US" dirty="0"/>
              <a:t>Regular update system  with new features this automatically solve many problem and increase system performance.</a:t>
            </a:r>
          </a:p>
          <a:p>
            <a:pPr marL="0" indent="0">
              <a:spcBef>
                <a:spcPts val="0"/>
              </a:spcBef>
              <a:buNone/>
            </a:pPr>
            <a:endParaRPr lang="en-US" dirty="0"/>
          </a:p>
          <a:p>
            <a:pPr marL="0" indent="0">
              <a:spcBef>
                <a:spcPts val="0"/>
              </a:spcBef>
              <a:buNone/>
            </a:pPr>
            <a:r>
              <a:rPr lang="en-US" dirty="0"/>
              <a:t> </a:t>
            </a:r>
            <a:r>
              <a:rPr lang="en-US" b="1" dirty="0">
                <a:solidFill>
                  <a:srgbClr val="00B0F0"/>
                </a:solidFill>
              </a:rPr>
              <a:t>8. update system memory: </a:t>
            </a:r>
          </a:p>
          <a:p>
            <a:pPr marL="0" indent="0">
              <a:spcBef>
                <a:spcPts val="0"/>
              </a:spcBef>
              <a:buNone/>
            </a:pPr>
            <a:r>
              <a:rPr lang="en-US" dirty="0"/>
              <a:t> A lot of files and program take more space in storage which may slowdown the system so use more capacity storage device and memory to increase system performance.</a:t>
            </a:r>
            <a:endParaRPr lang="en-US"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02360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309360"/>
          </a:xfrm>
        </p:spPr>
        <p:txBody>
          <a:bodyPr>
            <a:normAutofit/>
          </a:bodyPr>
          <a:lstStyle/>
          <a:p>
            <a:pPr marL="0" lvl="0" indent="0">
              <a:buNone/>
            </a:pPr>
            <a:r>
              <a:rPr lang="en-US" b="1" dirty="0">
                <a:solidFill>
                  <a:srgbClr val="00B0F0"/>
                </a:solidFill>
                <a:latin typeface="Times New Roman" panose="02020603050405020304" pitchFamily="18" charset="0"/>
                <a:cs typeface="Times New Roman" panose="02020603050405020304" pitchFamily="18" charset="0"/>
              </a:rPr>
              <a:t>General troubleshooting techniques: </a:t>
            </a:r>
          </a:p>
          <a:p>
            <a:pPr marL="0" lvl="0" indent="0">
              <a:buNone/>
            </a:pPr>
            <a:r>
              <a:rPr lang="en-US" dirty="0">
                <a:latin typeface="Times New Roman" panose="02020603050405020304" pitchFamily="18" charset="0"/>
                <a:cs typeface="Times New Roman" panose="02020603050405020304" pitchFamily="18" charset="0"/>
              </a:rPr>
              <a:t>In computer system you may face general types of problem while working on computer which may stop your task. In this time you have to implement some techniques to fix the problem. Here are the some techniques that may help </a:t>
            </a:r>
            <a:r>
              <a:rPr lang="en-US" dirty="0" err="1">
                <a:latin typeface="Times New Roman" panose="02020603050405020304" pitchFamily="18" charset="0"/>
                <a:cs typeface="Times New Roman" panose="02020603050405020304" pitchFamily="18" charset="0"/>
              </a:rPr>
              <a:t>tofix</a:t>
            </a:r>
            <a:r>
              <a:rPr lang="en-US" dirty="0">
                <a:latin typeface="Times New Roman" panose="02020603050405020304" pitchFamily="18" charset="0"/>
                <a:cs typeface="Times New Roman" panose="02020603050405020304" pitchFamily="18" charset="0"/>
              </a:rPr>
              <a:t> your problem : </a:t>
            </a:r>
          </a:p>
          <a:p>
            <a:pPr marL="514350" lvl="0" indent="-514350">
              <a:buAutoNum type="alphaLcPeriod"/>
            </a:pPr>
            <a:r>
              <a:rPr lang="en-US" sz="2400" b="1" dirty="0">
                <a:solidFill>
                  <a:srgbClr val="00B0F0"/>
                </a:solidFill>
                <a:latin typeface="Times New Roman" panose="02020603050405020304" pitchFamily="18" charset="0"/>
                <a:cs typeface="Times New Roman" panose="02020603050405020304" pitchFamily="18" charset="0"/>
              </a:rPr>
              <a:t>Free up RAM by closing other open program:</a:t>
            </a:r>
          </a:p>
          <a:p>
            <a:pPr marL="0" lvl="0" indent="0">
              <a:buNone/>
            </a:pPr>
            <a:r>
              <a:rPr lang="en-US" sz="2400" dirty="0">
                <a:latin typeface="Times New Roman" panose="02020603050405020304" pitchFamily="18" charset="0"/>
                <a:cs typeface="Times New Roman" panose="02020603050405020304" pitchFamily="18" charset="0"/>
              </a:rPr>
              <a:t>When we open many program at the same time our computer utilize more RAM. Which may cause the opened program operating slowly or not start the program. So first, we need to shut all the other opened program. </a:t>
            </a:r>
          </a:p>
          <a:p>
            <a:pPr marL="0" lvl="0" indent="0">
              <a:buNone/>
            </a:pPr>
            <a:r>
              <a:rPr lang="en-US" sz="2400" dirty="0">
                <a:solidFill>
                  <a:srgbClr val="00B0F0"/>
                </a:solidFill>
                <a:latin typeface="Times New Roman" panose="02020603050405020304" pitchFamily="18" charset="0"/>
                <a:cs typeface="Times New Roman" panose="02020603050405020304" pitchFamily="18" charset="0"/>
              </a:rPr>
              <a:t>b.</a:t>
            </a:r>
            <a:r>
              <a:rPr lang="en-US" sz="2400" dirty="0">
                <a:latin typeface="Times New Roman" panose="02020603050405020304" pitchFamily="18" charset="0"/>
                <a:cs typeface="Times New Roman" panose="02020603050405020304" pitchFamily="18" charset="0"/>
              </a:rPr>
              <a:t> </a:t>
            </a:r>
            <a:r>
              <a:rPr lang="en-US" sz="2400" b="1" dirty="0">
                <a:solidFill>
                  <a:srgbClr val="00B0F0"/>
                </a:solidFill>
                <a:latin typeface="Times New Roman" panose="02020603050405020304" pitchFamily="18" charset="0"/>
                <a:cs typeface="Times New Roman" panose="02020603050405020304" pitchFamily="18" charset="0"/>
              </a:rPr>
              <a:t>Restart the software: </a:t>
            </a:r>
          </a:p>
          <a:p>
            <a:pPr marL="0" lvl="0" indent="0">
              <a:buNone/>
            </a:pPr>
            <a:r>
              <a:rPr lang="en-US" sz="2400" dirty="0">
                <a:latin typeface="Times New Roman" panose="02020603050405020304" pitchFamily="18" charset="0"/>
                <a:cs typeface="Times New Roman" panose="02020603050405020304" pitchFamily="18" charset="0"/>
              </a:rPr>
              <a:t>When we facing software issue during the working or starting the software, it may be fixed by restarting the software in many cases.</a:t>
            </a:r>
          </a:p>
          <a:p>
            <a:pPr marL="0" lvl="0" indent="0">
              <a:buNone/>
            </a:pPr>
            <a:r>
              <a:rPr lang="en-US" sz="2400" b="1" dirty="0">
                <a:solidFill>
                  <a:srgbClr val="00B0F0"/>
                </a:solidFill>
                <a:latin typeface="Times New Roman" panose="02020603050405020304" pitchFamily="18" charset="0"/>
                <a:cs typeface="Times New Roman" panose="02020603050405020304" pitchFamily="18" charset="0"/>
              </a:rPr>
              <a:t>c.</a:t>
            </a:r>
            <a:r>
              <a:rPr lang="en-US" sz="2400" dirty="0">
                <a:latin typeface="Times New Roman" panose="02020603050405020304" pitchFamily="18" charset="0"/>
                <a:cs typeface="Times New Roman" panose="02020603050405020304" pitchFamily="18" charset="0"/>
              </a:rPr>
              <a:t> </a:t>
            </a:r>
            <a:r>
              <a:rPr lang="en-US" sz="2400" b="1" dirty="0">
                <a:solidFill>
                  <a:srgbClr val="00B0F0"/>
                </a:solidFill>
                <a:latin typeface="Times New Roman" panose="02020603050405020304" pitchFamily="18" charset="0"/>
                <a:cs typeface="Times New Roman" panose="02020603050405020304" pitchFamily="18" charset="0"/>
              </a:rPr>
              <a:t>Shut down and restart the computer:</a:t>
            </a:r>
          </a:p>
          <a:p>
            <a:pPr marL="0" lvl="0" indent="0">
              <a:buNone/>
            </a:pPr>
            <a:r>
              <a:rPr lang="en-US" sz="2400" dirty="0">
                <a:latin typeface="Times New Roman" panose="02020603050405020304" pitchFamily="18" charset="0"/>
                <a:cs typeface="Times New Roman" panose="02020603050405020304" pitchFamily="18" charset="0"/>
              </a:rPr>
              <a:t>This techniques may fixed many general problem  while working on the system. If we face general problem during working on computer and we have no idea how to fix that , in this case , shut down and restart the computer may be a best solution to fix the issue.</a:t>
            </a:r>
          </a:p>
        </p:txBody>
      </p:sp>
    </p:spTree>
    <p:extLst>
      <p:ext uri="{BB962C8B-B14F-4D97-AF65-F5344CB8AC3E}">
        <p14:creationId xmlns:p14="http://schemas.microsoft.com/office/powerpoint/2010/main" val="3223225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309360"/>
          </a:xfrm>
        </p:spPr>
        <p:txBody>
          <a:bodyPr>
            <a:normAutofit fontScale="92500"/>
          </a:bodyPr>
          <a:lstStyle/>
          <a:p>
            <a:pPr marL="0" lvl="0" indent="0">
              <a:buNone/>
            </a:pPr>
            <a:r>
              <a:rPr lang="en-US" sz="2400" dirty="0">
                <a:solidFill>
                  <a:srgbClr val="00B0F0"/>
                </a:solidFill>
                <a:latin typeface="Times New Roman" panose="02020603050405020304" pitchFamily="18" charset="0"/>
                <a:cs typeface="Times New Roman" panose="02020603050405020304" pitchFamily="18" charset="0"/>
              </a:rPr>
              <a:t>d.</a:t>
            </a:r>
            <a:r>
              <a:rPr lang="en-US" sz="2400" dirty="0">
                <a:latin typeface="Times New Roman" panose="02020603050405020304" pitchFamily="18" charset="0"/>
                <a:cs typeface="Times New Roman" panose="02020603050405020304" pitchFamily="18" charset="0"/>
              </a:rPr>
              <a:t> </a:t>
            </a:r>
            <a:r>
              <a:rPr lang="en-US" sz="2400" b="1" dirty="0">
                <a:solidFill>
                  <a:srgbClr val="00B0F0"/>
                </a:solidFill>
                <a:latin typeface="Times New Roman" panose="02020603050405020304" pitchFamily="18" charset="0"/>
                <a:cs typeface="Times New Roman" panose="02020603050405020304" pitchFamily="18" charset="0"/>
              </a:rPr>
              <a:t>Use the internet to find help:</a:t>
            </a:r>
          </a:p>
          <a:p>
            <a:pPr marL="0" lvl="0" indent="0">
              <a:buNone/>
            </a:pPr>
            <a:r>
              <a:rPr lang="en-US" sz="2400" dirty="0">
                <a:latin typeface="Times New Roman" panose="02020603050405020304" pitchFamily="18" charset="0"/>
                <a:cs typeface="Times New Roman" panose="02020603050405020304" pitchFamily="18" charset="0"/>
              </a:rPr>
              <a:t>While we experienced problem (software or hardware issue) , we can use internet  to find the solution. During find the solution on the internet first you need to explain clearly about the problem including software program, version, issue we ran into and error message too. We also get help with the help of vendor website , they may offer some kind of product assistant to solve the problem . We can use the other website or tutorials to solve the problem .</a:t>
            </a:r>
          </a:p>
          <a:p>
            <a:pPr marL="0" lvl="0" indent="0">
              <a:buNone/>
            </a:pPr>
            <a:r>
              <a:rPr lang="en-US" sz="2400" dirty="0">
                <a:solidFill>
                  <a:srgbClr val="00B0F0"/>
                </a:solidFill>
                <a:latin typeface="Times New Roman" panose="02020603050405020304" pitchFamily="18" charset="0"/>
                <a:cs typeface="Times New Roman" panose="02020603050405020304" pitchFamily="18" charset="0"/>
              </a:rPr>
              <a:t>e</a:t>
            </a:r>
            <a:r>
              <a:rPr lang="en-US" sz="2400" dirty="0">
                <a:latin typeface="Times New Roman" panose="02020603050405020304" pitchFamily="18" charset="0"/>
                <a:cs typeface="Times New Roman" panose="02020603050405020304" pitchFamily="18" charset="0"/>
              </a:rPr>
              <a:t>. </a:t>
            </a:r>
            <a:r>
              <a:rPr lang="en-US" sz="2400" b="1" dirty="0">
                <a:solidFill>
                  <a:srgbClr val="00B0F0"/>
                </a:solidFill>
                <a:latin typeface="Times New Roman" panose="02020603050405020304" pitchFamily="18" charset="0"/>
                <a:cs typeface="Times New Roman" panose="02020603050405020304" pitchFamily="18" charset="0"/>
              </a:rPr>
              <a:t>Undo any recent hardware or software changes:</a:t>
            </a:r>
          </a:p>
          <a:p>
            <a:pPr marL="0" lvl="0" indent="0">
              <a:buNone/>
            </a:pPr>
            <a:r>
              <a:rPr lang="en-US" sz="2400" dirty="0">
                <a:latin typeface="Times New Roman" panose="02020603050405020304" pitchFamily="18" charset="0"/>
                <a:cs typeface="Times New Roman" panose="02020603050405020304" pitchFamily="18" charset="0"/>
              </a:rPr>
              <a:t>When we install new software as well as connection some external hardware(</a:t>
            </a:r>
            <a:r>
              <a:rPr lang="en-US" sz="2400" dirty="0" err="1">
                <a:latin typeface="Times New Roman" panose="02020603050405020304" pitchFamily="18" charset="0"/>
                <a:cs typeface="Times New Roman" panose="02020603050405020304" pitchFamily="18" charset="0"/>
              </a:rPr>
              <a:t>pendrive</a:t>
            </a:r>
            <a:r>
              <a:rPr lang="en-US" sz="2400" dirty="0">
                <a:latin typeface="Times New Roman" panose="02020603050405020304" pitchFamily="18" charset="0"/>
                <a:cs typeface="Times New Roman" panose="02020603050405020304" pitchFamily="18" charset="0"/>
              </a:rPr>
              <a:t>, printer, scanner)  may cause conflict with other program .some time </a:t>
            </a:r>
            <a:r>
              <a:rPr lang="en-US" sz="2400" dirty="0" err="1">
                <a:latin typeface="Times New Roman" panose="02020603050405020304" pitchFamily="18" charset="0"/>
                <a:cs typeface="Times New Roman" panose="02020603050405020304" pitchFamily="18" charset="0"/>
              </a:rPr>
              <a:t>knowningly</a:t>
            </a:r>
            <a:r>
              <a:rPr lang="en-US" sz="2400" dirty="0">
                <a:latin typeface="Times New Roman" panose="02020603050405020304" pitchFamily="18" charset="0"/>
                <a:cs typeface="Times New Roman" panose="02020603050405020304" pitchFamily="18" charset="0"/>
              </a:rPr>
              <a:t> or  unknowingly some setting changes may be happened, this may also produce the problem. So it is good solution to undo all the hardware or software changes  to fixed the problem on the case of above mention.</a:t>
            </a:r>
          </a:p>
          <a:p>
            <a:pPr marL="0" lvl="0" indent="0">
              <a:buNone/>
            </a:pPr>
            <a:r>
              <a:rPr lang="en-US" sz="2400" dirty="0">
                <a:solidFill>
                  <a:srgbClr val="00B0F0"/>
                </a:solidFill>
                <a:latin typeface="Times New Roman" panose="02020603050405020304" pitchFamily="18" charset="0"/>
                <a:cs typeface="Times New Roman" panose="02020603050405020304" pitchFamily="18" charset="0"/>
              </a:rPr>
              <a:t>f.</a:t>
            </a:r>
            <a:r>
              <a:rPr lang="en-US" sz="2400" dirty="0">
                <a:latin typeface="Times New Roman" panose="02020603050405020304" pitchFamily="18" charset="0"/>
                <a:cs typeface="Times New Roman" panose="02020603050405020304" pitchFamily="18" charset="0"/>
              </a:rPr>
              <a:t> </a:t>
            </a:r>
            <a:r>
              <a:rPr lang="en-US" sz="2400" b="1" dirty="0">
                <a:solidFill>
                  <a:srgbClr val="00B0F0"/>
                </a:solidFill>
                <a:latin typeface="Times New Roman" panose="02020603050405020304" pitchFamily="18" charset="0"/>
                <a:cs typeface="Times New Roman" panose="02020603050405020304" pitchFamily="18" charset="0"/>
              </a:rPr>
              <a:t>Uninstall the software and reinstall it.</a:t>
            </a:r>
          </a:p>
          <a:p>
            <a:pPr marL="0" lvl="0" indent="0">
              <a:buNone/>
            </a:pPr>
            <a:r>
              <a:rPr lang="en-US" sz="2400" dirty="0">
                <a:latin typeface="Times New Roman" panose="02020603050405020304" pitchFamily="18" charset="0"/>
                <a:cs typeface="Times New Roman" panose="02020603050405020304" pitchFamily="18" charset="0"/>
              </a:rPr>
              <a:t>While working on software sometime it may not work properly or faulty work. This problem may occur due to old version, software updating by company, software removed from main source etc. so in this time totally uninstall and reinstall the software may fixed the issue.</a:t>
            </a:r>
          </a:p>
          <a:p>
            <a:pPr marL="0" lvl="0" indent="0">
              <a:buNone/>
            </a:pPr>
            <a:endParaRPr lang="en-US" sz="2400" dirty="0">
              <a:latin typeface="Times New Roman" panose="02020603050405020304" pitchFamily="18" charset="0"/>
              <a:cs typeface="Times New Roman" panose="02020603050405020304" pitchFamily="18" charset="0"/>
            </a:endParaRP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8723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309360"/>
          </a:xfrm>
        </p:spPr>
        <p:txBody>
          <a:bodyPr>
            <a:normAutofit/>
          </a:bodyPr>
          <a:lstStyle/>
          <a:p>
            <a:pPr marL="0" lvl="0" indent="0">
              <a:buNone/>
            </a:pPr>
            <a:r>
              <a:rPr lang="en-US" sz="2400" b="1" dirty="0">
                <a:solidFill>
                  <a:srgbClr val="00B0F0"/>
                </a:solidFill>
                <a:latin typeface="Times New Roman" panose="02020603050405020304" pitchFamily="18" charset="0"/>
                <a:cs typeface="Times New Roman" panose="02020603050405020304" pitchFamily="18" charset="0"/>
              </a:rPr>
              <a:t>g. Look for software patches: </a:t>
            </a:r>
          </a:p>
          <a:p>
            <a:pPr marL="0" lvl="0" indent="0">
              <a:buNone/>
            </a:pPr>
            <a:r>
              <a:rPr lang="en-US" sz="2400" dirty="0">
                <a:latin typeface="Times New Roman" panose="02020603050405020304" pitchFamily="18" charset="0"/>
                <a:cs typeface="Times New Roman" panose="02020603050405020304" pitchFamily="18" charset="0"/>
              </a:rPr>
              <a:t>Program developer can also remedy known issues by releasing patches, which are brief software upgrades. There might be a  more recent patch available for the software we are using, even if it’s the most recent version.</a:t>
            </a:r>
          </a:p>
          <a:p>
            <a:pPr marL="0" lvl="0" indent="0">
              <a:buNone/>
            </a:pPr>
            <a:r>
              <a:rPr lang="en-US" sz="2400" b="1" dirty="0">
                <a:solidFill>
                  <a:srgbClr val="00B0F0"/>
                </a:solidFill>
                <a:latin typeface="Times New Roman" panose="02020603050405020304" pitchFamily="18" charset="0"/>
                <a:cs typeface="Times New Roman" panose="02020603050405020304" pitchFamily="18" charset="0"/>
              </a:rPr>
              <a:t>h.</a:t>
            </a:r>
            <a:r>
              <a:rPr lang="en-US" sz="2400" dirty="0">
                <a:latin typeface="Times New Roman" panose="02020603050405020304" pitchFamily="18" charset="0"/>
                <a:cs typeface="Times New Roman" panose="02020603050405020304" pitchFamily="18" charset="0"/>
              </a:rPr>
              <a:t> </a:t>
            </a:r>
            <a:r>
              <a:rPr lang="en-US" sz="2400" b="1" dirty="0">
                <a:solidFill>
                  <a:srgbClr val="00B0F0"/>
                </a:solidFill>
                <a:latin typeface="Times New Roman" panose="02020603050405020304" pitchFamily="18" charset="0"/>
                <a:cs typeface="Times New Roman" panose="02020603050405020304" pitchFamily="18" charset="0"/>
              </a:rPr>
              <a:t>Scan for viruses and malware</a:t>
            </a:r>
            <a:r>
              <a:rPr lang="en-US" sz="2400" dirty="0">
                <a:latin typeface="Times New Roman" panose="02020603050405020304" pitchFamily="18" charset="0"/>
                <a:cs typeface="Times New Roman" panose="02020603050405020304" pitchFamily="18" charset="0"/>
              </a:rPr>
              <a:t>: </a:t>
            </a:r>
          </a:p>
          <a:p>
            <a:pPr marL="0" lvl="0" indent="0">
              <a:buNone/>
            </a:pPr>
            <a:r>
              <a:rPr lang="en-US" sz="2400" dirty="0">
                <a:latin typeface="Times New Roman" panose="02020603050405020304" pitchFamily="18" charset="0"/>
                <a:cs typeface="Times New Roman" panose="02020603050405020304" pitchFamily="18" charset="0"/>
              </a:rPr>
              <a:t>Software can freeze, crash or stop functioning altogether due to the viruses, spyware and other types of harmful software(malware). So we need to scan regularly our computer with antivirus or anti-malware software that detect the harmful program or virus and remove from the computer. And fixed the software problems.</a:t>
            </a:r>
          </a:p>
        </p:txBody>
      </p:sp>
    </p:spTree>
    <p:extLst>
      <p:ext uri="{BB962C8B-B14F-4D97-AF65-F5344CB8AC3E}">
        <p14:creationId xmlns:p14="http://schemas.microsoft.com/office/powerpoint/2010/main" val="39242616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3509" y="352697"/>
            <a:ext cx="11508377" cy="6309360"/>
          </a:xfrm>
        </p:spPr>
        <p:txBody>
          <a:bodyPr>
            <a:normAutofit/>
          </a:bodyPr>
          <a:lstStyle/>
          <a:p>
            <a:pPr marL="0" lvl="0" indent="0">
              <a:buNone/>
            </a:pPr>
            <a:r>
              <a:rPr lang="en-US" sz="2600" b="1" dirty="0">
                <a:solidFill>
                  <a:srgbClr val="00B0F0"/>
                </a:solidFill>
                <a:latin typeface="Times New Roman" panose="02020603050405020304" pitchFamily="18" charset="0"/>
                <a:cs typeface="Times New Roman" panose="02020603050405020304" pitchFamily="18" charset="0"/>
              </a:rPr>
              <a:t>Q. How low quality processor lead to the system slowdown? Explain. ( SEE 2080)</a:t>
            </a:r>
          </a:p>
          <a:p>
            <a:pPr marL="0" lvl="0" indent="0">
              <a:buNone/>
            </a:pPr>
            <a:r>
              <a:rPr lang="en-US" sz="2600" dirty="0">
                <a:latin typeface="Times New Roman" panose="02020603050405020304" pitchFamily="18" charset="0"/>
                <a:cs typeface="Times New Roman" panose="02020603050405020304" pitchFamily="18" charset="0"/>
              </a:rPr>
              <a:t>A processor's quality and specifications play a crucial role in determining the overall performance of a system. Here are some ways in which a low-quality processor can lead to system slowdowns:</a:t>
            </a:r>
          </a:p>
          <a:p>
            <a:pPr marL="0" lvl="0" indent="0">
              <a:buNone/>
            </a:pPr>
            <a:r>
              <a:rPr lang="en-US" sz="2600" dirty="0">
                <a:latin typeface="Times New Roman" panose="02020603050405020304" pitchFamily="18" charset="0"/>
                <a:cs typeface="Times New Roman" panose="02020603050405020304" pitchFamily="18" charset="0"/>
              </a:rPr>
              <a:t>1. </a:t>
            </a:r>
            <a:r>
              <a:rPr lang="en-US" sz="2600" b="1" dirty="0">
                <a:latin typeface="Times New Roman" panose="02020603050405020304" pitchFamily="18" charset="0"/>
                <a:cs typeface="Times New Roman" panose="02020603050405020304" pitchFamily="18" charset="0"/>
              </a:rPr>
              <a:t>Clock Speed: </a:t>
            </a:r>
            <a:r>
              <a:rPr lang="en-US" sz="2600" dirty="0">
                <a:latin typeface="Times New Roman" panose="02020603050405020304" pitchFamily="18" charset="0"/>
                <a:cs typeface="Times New Roman" panose="02020603050405020304" pitchFamily="18" charset="0"/>
              </a:rPr>
              <a:t>A low-quality processor may have a slower clock speed, which means it takes longer to process tasks. This can result in delays and slower performance. </a:t>
            </a:r>
          </a:p>
          <a:p>
            <a:pPr marL="0" lvl="0" indent="0">
              <a:buNone/>
            </a:pPr>
            <a:r>
              <a:rPr lang="en-US" sz="2600" dirty="0">
                <a:latin typeface="Times New Roman" panose="02020603050405020304" pitchFamily="18" charset="0"/>
                <a:cs typeface="Times New Roman" panose="02020603050405020304" pitchFamily="18" charset="0"/>
              </a:rPr>
              <a:t>2. </a:t>
            </a:r>
            <a:r>
              <a:rPr lang="en-US" sz="2600" b="1" dirty="0">
                <a:latin typeface="Times New Roman" panose="02020603050405020304" pitchFamily="18" charset="0"/>
                <a:cs typeface="Times New Roman" panose="02020603050405020304" pitchFamily="18" charset="0"/>
              </a:rPr>
              <a:t>Number of Cores</a:t>
            </a:r>
            <a:r>
              <a:rPr lang="en-US" sz="2600" dirty="0">
                <a:latin typeface="Times New Roman" panose="02020603050405020304" pitchFamily="18" charset="0"/>
                <a:cs typeface="Times New Roman" panose="02020603050405020304" pitchFamily="18" charset="0"/>
              </a:rPr>
              <a:t>: A low-quality processor may have fewer cores or outdated technology, limiting its ability to efficiently distribute workload. This can lead to slower performance, particularly when running applications that require parallel processing.</a:t>
            </a:r>
          </a:p>
          <a:p>
            <a:pPr marL="0" lvl="0" indent="0">
              <a:buNone/>
            </a:pPr>
            <a:r>
              <a:rPr lang="en-US" sz="2600" b="1" dirty="0">
                <a:latin typeface="Times New Roman" panose="02020603050405020304" pitchFamily="18" charset="0"/>
                <a:cs typeface="Times New Roman" panose="02020603050405020304" pitchFamily="18" charset="0"/>
              </a:rPr>
              <a:t>3. Cache Size: </a:t>
            </a:r>
            <a:r>
              <a:rPr lang="en-US" sz="2600" dirty="0">
                <a:latin typeface="Times New Roman" panose="02020603050405020304" pitchFamily="18" charset="0"/>
                <a:cs typeface="Times New Roman" panose="02020603050405020304" pitchFamily="18" charset="0"/>
              </a:rPr>
              <a:t>A processor with a smaller cache size may struggle to access data quickly, resulting in slower performance when accessing and processing information.</a:t>
            </a:r>
          </a:p>
          <a:p>
            <a:pPr marL="0" lvl="0" indent="0">
              <a:buNone/>
            </a:pPr>
            <a:endParaRPr lang="en-US" sz="2400" dirty="0">
              <a:latin typeface="Times New Roman" panose="02020603050405020304" pitchFamily="18" charset="0"/>
              <a:cs typeface="Times New Roman" panose="02020603050405020304" pitchFamily="18" charset="0"/>
            </a:endParaRP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766369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1508377" cy="6309360"/>
          </a:xfrm>
        </p:spPr>
        <p:txBody>
          <a:bodyPr>
            <a:normAutofit lnSpcReduction="10000"/>
          </a:bodyPr>
          <a:lstStyle/>
          <a:p>
            <a:pPr marL="0" lvl="0" indent="0">
              <a:buNone/>
            </a:pPr>
            <a:endParaRPr lang="en-US" sz="2400" dirty="0">
              <a:latin typeface="Times New Roman" panose="02020603050405020304" pitchFamily="18" charset="0"/>
              <a:cs typeface="Times New Roman" panose="02020603050405020304" pitchFamily="18" charset="0"/>
            </a:endParaRPr>
          </a:p>
          <a:p>
            <a:pPr marL="0" lvl="0" indent="0">
              <a:buNone/>
            </a:pPr>
            <a:r>
              <a:rPr lang="en-US" dirty="0">
                <a:latin typeface="Times New Roman" panose="02020603050405020304" pitchFamily="18" charset="0"/>
                <a:cs typeface="Times New Roman" panose="02020603050405020304" pitchFamily="18" charset="0"/>
              </a:rPr>
              <a:t>4</a:t>
            </a:r>
            <a:r>
              <a:rPr lang="en-US" sz="3600" dirty="0">
                <a:latin typeface="Times New Roman" panose="02020603050405020304" pitchFamily="18" charset="0"/>
                <a:cs typeface="Times New Roman" panose="02020603050405020304" pitchFamily="18" charset="0"/>
              </a:rPr>
              <a:t>. </a:t>
            </a:r>
            <a:r>
              <a:rPr lang="en-US" sz="2400" b="1" dirty="0">
                <a:latin typeface="Times New Roman" panose="02020603050405020304" pitchFamily="18" charset="0"/>
                <a:cs typeface="Times New Roman" panose="02020603050405020304" pitchFamily="18" charset="0"/>
              </a:rPr>
              <a:t>Instruction Set Architecture (ISA): </a:t>
            </a:r>
            <a:r>
              <a:rPr lang="en-US" sz="2400" dirty="0">
                <a:latin typeface="Times New Roman" panose="02020603050405020304" pitchFamily="18" charset="0"/>
                <a:cs typeface="Times New Roman" panose="02020603050405020304" pitchFamily="18" charset="0"/>
              </a:rPr>
              <a:t>The ISA of a processor defines the set of instructions it can execute. Older or low-quality processors may have outdated ISA, leading to inefficiencies in executing new software and instructions. This can cause compatibility issues and slower performance when running newer applications.</a:t>
            </a:r>
          </a:p>
          <a:p>
            <a:pPr marL="0" lvl="0" indent="0">
              <a:buNone/>
            </a:pPr>
            <a:endParaRPr lang="en-US" sz="2400" dirty="0">
              <a:latin typeface="Times New Roman" panose="02020603050405020304" pitchFamily="18" charset="0"/>
              <a:cs typeface="Times New Roman" panose="02020603050405020304" pitchFamily="18" charset="0"/>
            </a:endParaRPr>
          </a:p>
          <a:p>
            <a:pPr marL="0" lvl="0" indent="0">
              <a:buNone/>
            </a:pPr>
            <a:r>
              <a:rPr lang="en-US" sz="2400" b="1" dirty="0">
                <a:latin typeface="Times New Roman" panose="02020603050405020304" pitchFamily="18" charset="0"/>
                <a:cs typeface="Times New Roman" panose="02020603050405020304" pitchFamily="18" charset="0"/>
              </a:rPr>
              <a:t>5. Power Efficiency: </a:t>
            </a:r>
            <a:r>
              <a:rPr lang="en-US" sz="2400" dirty="0">
                <a:latin typeface="Times New Roman" panose="02020603050405020304" pitchFamily="18" charset="0"/>
                <a:cs typeface="Times New Roman" panose="02020603050405020304" pitchFamily="18" charset="0"/>
              </a:rPr>
              <a:t>Low-quality processors may consume more power or generate more heat, leading to increased power consumption and thermal issues. Operating under these conditions can cause the processor to slow down to prevent overheating or power consumption spikes.</a:t>
            </a:r>
          </a:p>
          <a:p>
            <a:pPr marL="0" lv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 conclusion, a low-quality processor can lead to system slowdowns due to limitations in clock speed, core count, cache size, ISA, thermal management, and power efficiency. Upgrading to a higher-quality processor with better specifications can improve system performance, reduce bottlenecks, and provide a smoother computing experience.</a:t>
            </a: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675631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6834" y="326571"/>
            <a:ext cx="9871166" cy="613955"/>
          </a:xfrm>
        </p:spPr>
        <p:txBody>
          <a:bodyPr>
            <a:normAutofit fontScale="90000"/>
          </a:bodyPr>
          <a:lstStyle/>
          <a:p>
            <a:pPr algn="l"/>
            <a:r>
              <a:rPr lang="en-US" sz="3600" b="1" dirty="0">
                <a:solidFill>
                  <a:srgbClr val="00B0F0"/>
                </a:solidFill>
                <a:latin typeface="Times New Roman" panose="02020603050405020304" pitchFamily="18" charset="0"/>
                <a:cs typeface="Times New Roman" panose="02020603050405020304" pitchFamily="18" charset="0"/>
              </a:rPr>
              <a:t>Troubleshooting</a:t>
            </a:r>
          </a:p>
        </p:txBody>
      </p:sp>
      <p:sp>
        <p:nvSpPr>
          <p:cNvPr id="3" name="Subtitle 2"/>
          <p:cNvSpPr>
            <a:spLocks noGrp="1"/>
          </p:cNvSpPr>
          <p:nvPr>
            <p:ph type="subTitle" idx="1"/>
          </p:nvPr>
        </p:nvSpPr>
        <p:spPr>
          <a:xfrm>
            <a:off x="679269" y="940525"/>
            <a:ext cx="11116491" cy="5564778"/>
          </a:xfrm>
        </p:spPr>
        <p:txBody>
          <a:bodyPr>
            <a:normAutofit fontScale="77500" lnSpcReduction="20000"/>
          </a:bodyPr>
          <a:lstStyle/>
          <a:p>
            <a:r>
              <a:rPr lang="en-US" sz="2800" b="1" dirty="0">
                <a:latin typeface="Times New Roman" panose="02020603050405020304" pitchFamily="18" charset="0"/>
                <a:cs typeface="Times New Roman" panose="02020603050405020304" pitchFamily="18" charset="0"/>
              </a:rPr>
              <a:t>problem in complex mechanical, electronic, computer and software system. The ultimate goal of troubleshooting is to get the equipment back into operation. The first step in troubleshooting method is to gather information about the problem, such as Unwanted behavior or a failure to perform as expected. Troubleshooting is the method of finding the cause of a problem and correcting it. In other words troubleshooting is the systematic approach to problem solving ,commonly used to find and fix </a:t>
            </a:r>
          </a:p>
          <a:p>
            <a:pPr algn="l"/>
            <a:endParaRPr lang="en-US" sz="2800" dirty="0">
              <a:latin typeface="Times New Roman" panose="02020603050405020304" pitchFamily="18" charset="0"/>
              <a:cs typeface="Times New Roman" panose="02020603050405020304" pitchFamily="18" charset="0"/>
            </a:endParaRPr>
          </a:p>
          <a:p>
            <a:pPr algn="l"/>
            <a:r>
              <a:rPr lang="en-US" sz="2800" b="1" u="sng" dirty="0">
                <a:solidFill>
                  <a:srgbClr val="00B0F0"/>
                </a:solidFill>
                <a:latin typeface="Times New Roman" panose="02020603050405020304" pitchFamily="18" charset="0"/>
                <a:cs typeface="Times New Roman" panose="02020603050405020304" pitchFamily="18" charset="0"/>
              </a:rPr>
              <a:t>Steps of Troubleshooting:</a:t>
            </a:r>
          </a:p>
          <a:p>
            <a:pPr marL="457200" indent="-457200" algn="l">
              <a:buAutoNum type="arabicPeriod"/>
            </a:pPr>
            <a:r>
              <a:rPr lang="en-US" sz="2800" b="1" dirty="0">
                <a:latin typeface="Times New Roman" panose="02020603050405020304" pitchFamily="18" charset="0"/>
                <a:cs typeface="Times New Roman" panose="02020603050405020304" pitchFamily="18" charset="0"/>
              </a:rPr>
              <a:t>Information gathering </a:t>
            </a:r>
          </a:p>
          <a:p>
            <a:pPr marL="457200" indent="-457200" algn="l">
              <a:buAutoNum type="arabicPeriod"/>
            </a:pPr>
            <a:r>
              <a:rPr lang="en-US" sz="2800" b="1" dirty="0">
                <a:latin typeface="Times New Roman" panose="02020603050405020304" pitchFamily="18" charset="0"/>
                <a:cs typeface="Times New Roman" panose="02020603050405020304" pitchFamily="18" charset="0"/>
              </a:rPr>
              <a:t>Analysis and planning </a:t>
            </a:r>
          </a:p>
          <a:p>
            <a:pPr marL="457200" indent="-457200" algn="l">
              <a:buAutoNum type="arabicPeriod"/>
            </a:pPr>
            <a:r>
              <a:rPr lang="en-US" sz="2800" b="1" dirty="0">
                <a:latin typeface="Times New Roman" panose="02020603050405020304" pitchFamily="18" charset="0"/>
                <a:cs typeface="Times New Roman" panose="02020603050405020304" pitchFamily="18" charset="0"/>
              </a:rPr>
              <a:t>Implementation of a solution </a:t>
            </a:r>
          </a:p>
          <a:p>
            <a:pPr marL="457200" indent="-457200" algn="l">
              <a:buAutoNum type="arabicPeriod"/>
            </a:pPr>
            <a:r>
              <a:rPr lang="en-US" sz="2800" b="1" dirty="0">
                <a:latin typeface="Times New Roman" panose="02020603050405020304" pitchFamily="18" charset="0"/>
                <a:cs typeface="Times New Roman" panose="02020603050405020304" pitchFamily="18" charset="0"/>
              </a:rPr>
              <a:t>Assessment of the effectiveness of the solution </a:t>
            </a:r>
          </a:p>
          <a:p>
            <a:pPr marL="457200" indent="-457200" algn="l">
              <a:buAutoNum type="arabicPeriod"/>
            </a:pPr>
            <a:r>
              <a:rPr lang="en-US" sz="2800" b="1" dirty="0">
                <a:latin typeface="Times New Roman" panose="02020603050405020304" pitchFamily="18" charset="0"/>
                <a:cs typeface="Times New Roman" panose="02020603050405020304" pitchFamily="18" charset="0"/>
              </a:rPr>
              <a:t>Documentation.</a:t>
            </a:r>
          </a:p>
          <a:p>
            <a:pPr algn="l"/>
            <a:endParaRPr lang="en-US"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60132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697" y="91440"/>
            <a:ext cx="11508377" cy="6557555"/>
          </a:xfrm>
        </p:spPr>
        <p:txBody>
          <a:bodyPr>
            <a:normAutofit fontScale="70000" lnSpcReduction="20000"/>
          </a:bodyPr>
          <a:lstStyle/>
          <a:p>
            <a:pPr marL="0" indent="0">
              <a:buNone/>
            </a:pPr>
            <a:endParaRPr lang="en-US" dirty="0"/>
          </a:p>
          <a:p>
            <a:pPr marL="0" indent="0">
              <a:buNone/>
            </a:pPr>
            <a:r>
              <a:rPr lang="en-US" sz="4000" b="1" dirty="0">
                <a:solidFill>
                  <a:srgbClr val="00B0F0"/>
                </a:solidFill>
              </a:rPr>
              <a:t>If your computer reports insufficient memory, what are the causes and solution of this problem. (SEE 2080)[M-5]</a:t>
            </a:r>
          </a:p>
          <a:p>
            <a:pPr marL="0" indent="0">
              <a:buNone/>
            </a:pPr>
            <a:r>
              <a:rPr lang="en-US" sz="3300" dirty="0"/>
              <a:t>If your computer reports insufficient memory, it means that it is running out of available RAM (Random Access Memory) to handle tasks and applications effectively. This can lead to system slowdowns, freezing, crashing, or error messages indicating low memory. Here are some common causes of insufficient memory and potential solutions:</a:t>
            </a:r>
            <a:br>
              <a:rPr lang="en-US" sz="3300" dirty="0"/>
            </a:br>
            <a:endParaRPr lang="en-US" sz="3300" dirty="0"/>
          </a:p>
          <a:p>
            <a:pPr marL="0" indent="0">
              <a:buNone/>
            </a:pPr>
            <a:r>
              <a:rPr lang="en-US" sz="3600" b="1" i="1" dirty="0">
                <a:solidFill>
                  <a:srgbClr val="00B0F0"/>
                </a:solidFill>
              </a:rPr>
              <a:t>Causes of Memory Insufficiency:</a:t>
            </a:r>
          </a:p>
          <a:p>
            <a:pPr marL="0" indent="0">
              <a:buNone/>
            </a:pPr>
            <a:r>
              <a:rPr lang="en-US" sz="3300" dirty="0"/>
              <a:t>1. Running Multiple Programs or applications simultaneously can consume a significant amount of RAM. </a:t>
            </a:r>
          </a:p>
          <a:p>
            <a:pPr marL="0" indent="0">
              <a:buNone/>
            </a:pPr>
            <a:r>
              <a:rPr lang="en-US" sz="3300" dirty="0"/>
              <a:t>2. Opening and using large files, such as high-resolution images, videos, or games, can quickly deplete available memory.</a:t>
            </a:r>
          </a:p>
          <a:p>
            <a:pPr marL="0" indent="0">
              <a:buNone/>
            </a:pPr>
            <a:br>
              <a:rPr lang="en-US" sz="3300" dirty="0"/>
            </a:br>
            <a:r>
              <a:rPr lang="en-US" sz="3300" dirty="0"/>
              <a:t>3. Some programs and services run in the background and consume memory even when not actively used.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34169866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697" y="339635"/>
            <a:ext cx="11508377" cy="6309360"/>
          </a:xfrm>
        </p:spPr>
        <p:txBody>
          <a:bodyPr>
            <a:normAutofit/>
          </a:bodyPr>
          <a:lstStyle/>
          <a:p>
            <a:endParaRPr lang="en-US" dirty="0"/>
          </a:p>
          <a:p>
            <a:pPr marL="0" indent="0">
              <a:buNone/>
            </a:pPr>
            <a:r>
              <a:rPr lang="en-US" dirty="0"/>
              <a:t>4. Computers with limited RAM capacity may struggle to handle modern software and tasks that require more memory.</a:t>
            </a:r>
          </a:p>
          <a:p>
            <a:pPr marL="0" indent="0">
              <a:buNone/>
            </a:pPr>
            <a:r>
              <a:rPr lang="en-US" dirty="0"/>
              <a:t>5. Certain software applications may have memory leaks, causing them to use more memory. </a:t>
            </a:r>
          </a:p>
          <a:p>
            <a:pPr marL="0" indent="0">
              <a:buNone/>
            </a:pPr>
            <a:r>
              <a:rPr lang="en-US" b="1" i="1" dirty="0">
                <a:solidFill>
                  <a:srgbClr val="00B0F0"/>
                </a:solidFill>
              </a:rPr>
              <a:t>Solutions to Insufficient Memory Issues:</a:t>
            </a:r>
            <a:br>
              <a:rPr lang="en-US" dirty="0"/>
            </a:br>
            <a:endParaRPr lang="en-US" dirty="0"/>
          </a:p>
          <a:p>
            <a:pPr marL="0" indent="0">
              <a:buNone/>
            </a:pPr>
            <a:r>
              <a:rPr lang="en-US" dirty="0"/>
              <a:t>1. Close any unnecessary programs and browser tabs to free up memory for the applications you are actively using.</a:t>
            </a:r>
          </a:p>
          <a:p>
            <a:pPr marL="0" indent="0">
              <a:buNone/>
            </a:pPr>
            <a:r>
              <a:rPr lang="en-US" dirty="0"/>
              <a:t>2. Rebooting the computer can help clear the memory and close any lingering processes that may be consuming memory unnecessarily.</a:t>
            </a:r>
          </a:p>
          <a:p>
            <a:pPr marL="0" indent="0">
              <a:buNone/>
            </a:pPr>
            <a:r>
              <a:rPr lang="en-US" dirty="0"/>
              <a:t>3. Consider upgrading the computer's RAM to a higher capacity. </a:t>
            </a:r>
            <a:br>
              <a:rPr lang="en-US" dirty="0"/>
            </a:br>
            <a:endParaRPr lang="en-US" dirty="0"/>
          </a:p>
          <a:p>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79325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697" y="339635"/>
            <a:ext cx="11508377" cy="6309360"/>
          </a:xfrm>
        </p:spPr>
        <p:txBody>
          <a:bodyPr>
            <a:normAutofit/>
          </a:bodyPr>
          <a:lstStyle/>
          <a:p>
            <a:pPr marL="0" indent="0">
              <a:buNone/>
            </a:pPr>
            <a:endParaRPr lang="en-US" dirty="0"/>
          </a:p>
          <a:p>
            <a:pPr marL="0" indent="0">
              <a:buNone/>
            </a:pPr>
            <a:r>
              <a:rPr lang="en-US" dirty="0"/>
              <a:t>4. Disable unnecessary startup programs to reduce the memory usage during boot-up and everyday use.</a:t>
            </a:r>
            <a:br>
              <a:rPr lang="en-US" dirty="0"/>
            </a:br>
            <a:endParaRPr lang="en-US" dirty="0"/>
          </a:p>
          <a:p>
            <a:pPr marL="0" indent="0">
              <a:buNone/>
            </a:pPr>
            <a:r>
              <a:rPr lang="en-US" dirty="0"/>
              <a:t>5. Make sure that the operating system and software applications are up to date, as updates may include memory usage optimizations and bug fixes.</a:t>
            </a:r>
            <a:br>
              <a:rPr lang="en-US" dirty="0"/>
            </a:br>
            <a:endParaRPr lang="en-US" dirty="0"/>
          </a:p>
          <a:p>
            <a:pPr marL="0" indent="0">
              <a:buNone/>
            </a:pPr>
            <a:r>
              <a:rPr lang="en-US" dirty="0"/>
              <a:t>By addressing these causes and implementing the suggested solutions, you can effectively manage and resolve issues related to insufficient memory on your computer.</a:t>
            </a: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4908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39189"/>
            <a:ext cx="11338560" cy="6309360"/>
          </a:xfrm>
        </p:spPr>
        <p:txBody>
          <a:bodyPr>
            <a:normAutofit fontScale="92500"/>
          </a:bodyPr>
          <a:lstStyle/>
          <a:p>
            <a:pPr marL="0" lvl="0" indent="0">
              <a:buNone/>
            </a:pPr>
            <a:r>
              <a:rPr lang="en-US" b="1" dirty="0">
                <a:solidFill>
                  <a:srgbClr val="00B0F0"/>
                </a:solidFill>
                <a:latin typeface="Times New Roman" panose="02020603050405020304" pitchFamily="18" charset="0"/>
                <a:cs typeface="Times New Roman" panose="02020603050405020304" pitchFamily="18" charset="0"/>
              </a:rPr>
              <a:t>How to troubleshooting wireless connectivity problem?</a:t>
            </a:r>
          </a:p>
          <a:p>
            <a:pPr marL="0" indent="0">
              <a:buNone/>
            </a:pPr>
            <a:r>
              <a:rPr lang="en-US" sz="2600" dirty="0"/>
              <a:t>When experiencing a wireless connectivity issue, there are several steps you can take to diagnose and potentially resolve the problem. Here is a systematic approach to troubleshooting wireless network issues:</a:t>
            </a:r>
          </a:p>
          <a:p>
            <a:pPr marL="0" indent="0">
              <a:buNone/>
            </a:pPr>
            <a:r>
              <a:rPr lang="en-US" sz="2600" b="1" dirty="0"/>
              <a:t>1. Check Basic Connections</a:t>
            </a:r>
          </a:p>
          <a:p>
            <a:pPr marL="0" indent="0">
              <a:buNone/>
            </a:pPr>
            <a:r>
              <a:rPr lang="en-US" sz="2600" dirty="0"/>
              <a:t>  Make sure that Wi-Fi is turned on your device.  Ensure that Airplane Mode is off, as this will disable all wireless communications.</a:t>
            </a:r>
          </a:p>
          <a:p>
            <a:r>
              <a:rPr lang="en-US" sz="2600" b="1" dirty="0"/>
              <a:t>2. Restart Devices</a:t>
            </a:r>
          </a:p>
          <a:p>
            <a:pPr marL="0" indent="0">
              <a:buNone/>
            </a:pPr>
            <a:r>
              <a:rPr lang="en-US" sz="2600" dirty="0"/>
              <a:t>Restart the computer, smartphone, or tablet experiencing the issue.</a:t>
            </a:r>
          </a:p>
          <a:p>
            <a:pPr marL="0" indent="0">
              <a:buNone/>
            </a:pPr>
            <a:r>
              <a:rPr lang="en-US" sz="2600" dirty="0"/>
              <a:t>Power cycle your router and modem by unplugging them for about 30 seconds and then plugging them back in.</a:t>
            </a:r>
          </a:p>
          <a:p>
            <a:pPr marL="0" indent="0">
              <a:buNone/>
            </a:pPr>
            <a:r>
              <a:rPr lang="en-US" sz="2600" b="1" dirty="0"/>
              <a:t>3.Verify Network Settings</a:t>
            </a:r>
          </a:p>
          <a:p>
            <a:pPr marL="0" indent="0">
              <a:buNone/>
            </a:pPr>
            <a:r>
              <a:rPr lang="en-US" sz="2600" dirty="0"/>
              <a:t>Select the Correct Network and ensure that you enter the correct password..</a:t>
            </a:r>
          </a:p>
          <a:p>
            <a:pPr marL="0" lvl="0" indent="0">
              <a:buNone/>
            </a:pP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383646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7" y="39189"/>
            <a:ext cx="11338560" cy="6309360"/>
          </a:xfrm>
        </p:spPr>
        <p:txBody>
          <a:bodyPr>
            <a:normAutofit fontScale="92500" lnSpcReduction="10000"/>
          </a:bodyPr>
          <a:lstStyle/>
          <a:p>
            <a:pPr marL="0" indent="0">
              <a:buNone/>
            </a:pPr>
            <a:r>
              <a:rPr lang="en-US" sz="2700" b="1" dirty="0"/>
              <a:t>4. Check Signal Strength</a:t>
            </a:r>
            <a:r>
              <a:rPr lang="en-US" sz="2700" dirty="0"/>
              <a:t>: Ensure that you are within range of your Wi-Fi router and that there are no physical obstructions or electronic devices causing interference. Move device Closer to the Router to improve signal</a:t>
            </a:r>
          </a:p>
          <a:p>
            <a:pPr marL="0" indent="0">
              <a:buNone/>
            </a:pPr>
            <a:r>
              <a:rPr lang="en-US" sz="2700" b="1" dirty="0"/>
              <a:t>5.Run Network Troubleshooter</a:t>
            </a:r>
            <a:r>
              <a:rPr lang="en-US" sz="2700" dirty="0"/>
              <a:t>: Most operating systems have built-in troubleshooters. For example, Windows has a "Network Troubleshooter" that can be run from the Control Panel or Network settings.</a:t>
            </a:r>
          </a:p>
          <a:p>
            <a:pPr marL="0" indent="0">
              <a:buNone/>
            </a:pPr>
            <a:r>
              <a:rPr lang="en-US" sz="2700" b="1" dirty="0"/>
              <a:t>6.Update Network Drivers</a:t>
            </a:r>
            <a:r>
              <a:rPr lang="en-US" sz="2700" dirty="0"/>
              <a:t>: Ensure that your device's wireless network adapter drivers are up to date. Check the manufacturer's website for any firmware updates for your router.</a:t>
            </a:r>
          </a:p>
          <a:p>
            <a:pPr marL="0" indent="0">
              <a:buNone/>
            </a:pPr>
            <a:endParaRPr lang="en-US" sz="2700" b="1" dirty="0"/>
          </a:p>
          <a:p>
            <a:pPr marL="0" indent="0">
              <a:buNone/>
            </a:pPr>
            <a:r>
              <a:rPr lang="en-US" sz="2700" b="1" dirty="0"/>
              <a:t>7Forget and Reconnect</a:t>
            </a:r>
            <a:r>
              <a:rPr lang="en-US" sz="2700" dirty="0"/>
              <a:t>: On your device, forget the network and then reconnect by entering the password again.</a:t>
            </a:r>
          </a:p>
          <a:p>
            <a:pPr marL="0" indent="0">
              <a:buNone/>
            </a:pPr>
            <a:r>
              <a:rPr lang="en-US" sz="2700" b="1" dirty="0"/>
              <a:t>8. Contact Your ISP</a:t>
            </a:r>
            <a:r>
              <a:rPr lang="en-US" sz="2700" dirty="0"/>
              <a:t>: There may be outages or issues on the service provider's end</a:t>
            </a:r>
          </a:p>
          <a:p>
            <a:pPr marL="0" lvl="0" indent="0">
              <a:buNone/>
            </a:pPr>
            <a:endParaRPr lang="en-US" sz="2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409917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9"/>
            <a:ext cx="11816535" cy="6309360"/>
          </a:xfrm>
        </p:spPr>
        <p:txBody>
          <a:bodyPr>
            <a:normAutofit/>
          </a:bodyPr>
          <a:lstStyle/>
          <a:p>
            <a:pPr marL="0" lvl="0" indent="0">
              <a:buNone/>
            </a:pPr>
            <a:r>
              <a:rPr lang="en-US" b="1" dirty="0">
                <a:solidFill>
                  <a:srgbClr val="00B0F0"/>
                </a:solidFill>
                <a:latin typeface="Times New Roman" panose="02020603050405020304" pitchFamily="18" charset="0"/>
                <a:cs typeface="Times New Roman" panose="02020603050405020304" pitchFamily="18" charset="0"/>
              </a:rPr>
              <a:t>Troubleshooting specific components:</a:t>
            </a:r>
          </a:p>
          <a:p>
            <a:pPr marL="0" indent="0">
              <a:buNone/>
            </a:pPr>
            <a:r>
              <a:rPr lang="en-US" dirty="0"/>
              <a:t>Computer consist of different components. Whenever any components fail to work, it has impact on the system. Any component failure may have impact on certain functionality or the entire system operation may be affected.</a:t>
            </a:r>
            <a:br>
              <a:rPr lang="en-US" dirty="0"/>
            </a:br>
            <a:endParaRPr lang="en-US" dirty="0"/>
          </a:p>
          <a:p>
            <a:pPr marL="0" indent="0">
              <a:buNone/>
            </a:pPr>
            <a:r>
              <a:rPr lang="en-US" dirty="0"/>
              <a:t>When troubleshooting a specific system or component, keep in mind that the main cause of a problem is unrelated to the area of the PC exhibiting the issue. Furthermore, a failed component is frequently the result of improper configuration or wrong connection. Every component has certain configuration file and script for proper functioning. It must be properly used and configured to avoid failure of specific components.</a:t>
            </a:r>
            <a:br>
              <a:rPr lang="en-US" dirty="0"/>
            </a:br>
            <a:endParaRPr lang="en-US" dirty="0"/>
          </a:p>
          <a:p>
            <a:pPr marL="0" indent="0">
              <a:buNone/>
            </a:pPr>
            <a:r>
              <a:rPr lang="en-US" dirty="0"/>
              <a:t>Troubleshooting specific components require that we use exact design and configuration as given by the manufacturer. If any component fails we have to check the design given by manufacturer. We must follow the manufacturer instructions to troubleshoot any components failure.</a:t>
            </a:r>
          </a:p>
          <a:p>
            <a:pPr marL="0" lvl="0" indent="0">
              <a:buNone/>
            </a:pPr>
            <a:endParaRPr lang="en-US" b="1"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56594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8"/>
            <a:ext cx="11816535" cy="6701245"/>
          </a:xfrm>
        </p:spPr>
        <p:txBody>
          <a:bodyPr>
            <a:normAutofit fontScale="25000" lnSpcReduction="20000"/>
          </a:bodyPr>
          <a:lstStyle/>
          <a:p>
            <a:pPr marL="0" lvl="0" indent="0">
              <a:buNone/>
            </a:pPr>
            <a:r>
              <a:rPr lang="en-US" sz="9600" b="1" dirty="0">
                <a:solidFill>
                  <a:srgbClr val="00B0F0"/>
                </a:solidFill>
                <a:latin typeface="Times New Roman" panose="02020603050405020304" pitchFamily="18" charset="0"/>
                <a:cs typeface="Times New Roman" panose="02020603050405020304" pitchFamily="18" charset="0"/>
              </a:rPr>
              <a:t>Troubleshooting specific components:</a:t>
            </a:r>
          </a:p>
          <a:p>
            <a:pPr marL="514350" lvl="0" indent="-514350">
              <a:buAutoNum type="arabicPeriod"/>
            </a:pPr>
            <a:r>
              <a:rPr lang="en-US" sz="8000" b="1" dirty="0">
                <a:solidFill>
                  <a:srgbClr val="00B0F0"/>
                </a:solidFill>
                <a:latin typeface="Times New Roman" panose="02020603050405020304" pitchFamily="18" charset="0"/>
                <a:cs typeface="Times New Roman" panose="02020603050405020304" pitchFamily="18" charset="0"/>
              </a:rPr>
              <a:t>Troubleshooting Dysfunctional USB port </a:t>
            </a:r>
          </a:p>
          <a:p>
            <a:pPr marL="457200" lvl="0" indent="-457200">
              <a:buAutoNum type="alphaLcPeriod"/>
            </a:pPr>
            <a:r>
              <a:rPr lang="en-US" sz="9600" dirty="0">
                <a:latin typeface="Times New Roman" panose="02020603050405020304" pitchFamily="18" charset="0"/>
                <a:cs typeface="Times New Roman" panose="02020603050405020304" pitchFamily="18" charset="0"/>
              </a:rPr>
              <a:t>Restart the pc</a:t>
            </a:r>
          </a:p>
          <a:p>
            <a:pPr marL="457200" lvl="0" indent="-457200">
              <a:buAutoNum type="alphaLcPeriod"/>
            </a:pPr>
            <a:r>
              <a:rPr lang="en-US" sz="9600" dirty="0">
                <a:latin typeface="Times New Roman" panose="02020603050405020304" pitchFamily="18" charset="0"/>
                <a:cs typeface="Times New Roman" panose="02020603050405020304" pitchFamily="18" charset="0"/>
              </a:rPr>
              <a:t>Uninstall the port driver</a:t>
            </a:r>
          </a:p>
          <a:p>
            <a:pPr marL="457200" lvl="0" indent="-457200">
              <a:buAutoNum type="alphaLcPeriod"/>
            </a:pPr>
            <a:r>
              <a:rPr lang="en-US" sz="9600" dirty="0">
                <a:latin typeface="Times New Roman" panose="02020603050405020304" pitchFamily="18" charset="0"/>
                <a:cs typeface="Times New Roman" panose="02020603050405020304" pitchFamily="18" charset="0"/>
              </a:rPr>
              <a:t>Disable USB selective suspension</a:t>
            </a:r>
          </a:p>
          <a:p>
            <a:pPr marL="0" lvl="0" indent="0">
              <a:buNone/>
            </a:pPr>
            <a:r>
              <a:rPr lang="en-US" sz="9600" dirty="0">
                <a:solidFill>
                  <a:srgbClr val="00B0F0"/>
                </a:solidFill>
                <a:latin typeface="Times New Roman" panose="02020603050405020304" pitchFamily="18" charset="0"/>
                <a:cs typeface="Times New Roman" panose="02020603050405020304" pitchFamily="18" charset="0"/>
              </a:rPr>
              <a:t>2.</a:t>
            </a:r>
            <a:r>
              <a:rPr lang="en-US" sz="9600" dirty="0">
                <a:latin typeface="Times New Roman" panose="02020603050405020304" pitchFamily="18" charset="0"/>
                <a:cs typeface="Times New Roman" panose="02020603050405020304" pitchFamily="18" charset="0"/>
              </a:rPr>
              <a:t> </a:t>
            </a:r>
            <a:r>
              <a:rPr lang="en-US" sz="9600" dirty="0">
                <a:solidFill>
                  <a:srgbClr val="00B0F0"/>
                </a:solidFill>
                <a:latin typeface="Times New Roman" panose="02020603050405020304" pitchFamily="18" charset="0"/>
                <a:cs typeface="Times New Roman" panose="02020603050405020304" pitchFamily="18" charset="0"/>
              </a:rPr>
              <a:t>PC does not use a portion of RAM</a:t>
            </a:r>
          </a:p>
          <a:p>
            <a:pPr marL="0" indent="0">
              <a:lnSpc>
                <a:spcPct val="120000"/>
              </a:lnSpc>
              <a:spcBef>
                <a:spcPts val="0"/>
              </a:spcBef>
              <a:buNone/>
            </a:pPr>
            <a:r>
              <a:rPr lang="en-US" sz="9600" dirty="0">
                <a:latin typeface="Times New Roman" panose="02020603050405020304" pitchFamily="18" charset="0"/>
                <a:cs typeface="Times New Roman" panose="02020603050405020304" pitchFamily="18" charset="0"/>
              </a:rPr>
              <a:t>Your PC may not be using some of your RAM. For example, even though he has 4 GB of RAM, the PC is using only 2 GB of him when I check in Task Manager This is usually a Windows configuration issue.</a:t>
            </a:r>
          </a:p>
          <a:p>
            <a:pPr marL="0" indent="0">
              <a:lnSpc>
                <a:spcPct val="120000"/>
              </a:lnSpc>
              <a:spcBef>
                <a:spcPts val="0"/>
              </a:spcBef>
            </a:pPr>
            <a:r>
              <a:rPr lang="en-US" sz="9600" dirty="0">
                <a:latin typeface="Times New Roman" panose="02020603050405020304" pitchFamily="18" charset="0"/>
                <a:cs typeface="Times New Roman" panose="02020603050405020304" pitchFamily="18" charset="0"/>
              </a:rPr>
              <a:t>Note: If only a few MBs (200-400MB) of RAM is not being used, then it is probably being used by the PC hardware and you cannot do anything about it.</a:t>
            </a:r>
          </a:p>
          <a:p>
            <a:pPr marL="0" indent="0">
              <a:lnSpc>
                <a:spcPct val="120000"/>
              </a:lnSpc>
              <a:spcBef>
                <a:spcPts val="0"/>
              </a:spcBef>
              <a:buNone/>
            </a:pPr>
            <a:r>
              <a:rPr lang="en-US" sz="9600" dirty="0">
                <a:latin typeface="Times New Roman" panose="02020603050405020304" pitchFamily="18" charset="0"/>
                <a:cs typeface="Times New Roman" panose="02020603050405020304" pitchFamily="18" charset="0"/>
              </a:rPr>
              <a:t>1. Open System Configurations.</a:t>
            </a:r>
          </a:p>
          <a:p>
            <a:pPr marL="0" indent="0">
              <a:lnSpc>
                <a:spcPct val="120000"/>
              </a:lnSpc>
              <a:spcBef>
                <a:spcPts val="0"/>
              </a:spcBef>
              <a:buNone/>
            </a:pPr>
            <a:r>
              <a:rPr lang="en-US" sz="9600" dirty="0">
                <a:latin typeface="Times New Roman" panose="02020603050405020304" pitchFamily="18" charset="0"/>
                <a:cs typeface="Times New Roman" panose="02020603050405020304" pitchFamily="18" charset="0"/>
              </a:rPr>
              <a:t>2. Click on Boot tab and select advanced option.</a:t>
            </a:r>
          </a:p>
          <a:p>
            <a:pPr marL="0" indent="0">
              <a:lnSpc>
                <a:spcPct val="120000"/>
              </a:lnSpc>
              <a:spcBef>
                <a:spcPts val="0"/>
              </a:spcBef>
              <a:buNone/>
            </a:pPr>
            <a:r>
              <a:rPr lang="en-US" sz="9600" dirty="0">
                <a:latin typeface="Times New Roman" panose="02020603050405020304" pitchFamily="18" charset="0"/>
                <a:cs typeface="Times New Roman" panose="02020603050405020304" pitchFamily="18" charset="0"/>
              </a:rPr>
              <a:t>3. Now check the checkbox next to Maximum memory and enter the maximum amount RAM you have installed (in MBs).</a:t>
            </a:r>
          </a:p>
          <a:p>
            <a:pPr marL="0" indent="0">
              <a:lnSpc>
                <a:spcPct val="120000"/>
              </a:lnSpc>
              <a:spcBef>
                <a:spcPts val="0"/>
              </a:spcBef>
              <a:buNone/>
            </a:pPr>
            <a:r>
              <a:rPr lang="en-US" sz="9600" dirty="0">
                <a:latin typeface="Times New Roman" panose="02020603050405020304" pitchFamily="18" charset="0"/>
                <a:cs typeface="Times New Roman" panose="02020603050405020304" pitchFamily="18" charset="0"/>
              </a:rPr>
              <a:t>4. To make it take effect, click OK and restart the computer.</a:t>
            </a:r>
          </a:p>
          <a:p>
            <a:pPr marL="0" indent="0">
              <a:lnSpc>
                <a:spcPct val="120000"/>
              </a:lnSpc>
              <a:spcBef>
                <a:spcPts val="0"/>
              </a:spcBef>
              <a:buNone/>
            </a:pPr>
            <a:r>
              <a:rPr lang="en-US" sz="9600" dirty="0">
                <a:latin typeface="Times New Roman" panose="02020603050405020304" pitchFamily="18" charset="0"/>
                <a:cs typeface="Times New Roman" panose="02020603050405020304" pitchFamily="18" charset="0"/>
              </a:rPr>
              <a:t>There is also a possibility that one of the RAM was improperly installed if this did not resolve the issue. Try reinstalling it.</a:t>
            </a:r>
          </a:p>
          <a:p>
            <a:pPr marL="0" indent="0">
              <a:lnSpc>
                <a:spcPct val="120000"/>
              </a:lnSpc>
              <a:spcBef>
                <a:spcPts val="0"/>
              </a:spcBef>
              <a:buNone/>
            </a:pPr>
            <a:br>
              <a:rPr lang="en-US" sz="8000" dirty="0">
                <a:latin typeface="Times New Roman" panose="02020603050405020304" pitchFamily="18" charset="0"/>
                <a:cs typeface="Times New Roman" panose="02020603050405020304" pitchFamily="18" charset="0"/>
              </a:rPr>
            </a:br>
            <a:endParaRPr lang="en-US" sz="8000" dirty="0">
              <a:solidFill>
                <a:srgbClr val="00B0F0"/>
              </a:solidFill>
              <a:latin typeface="Times New Roman" panose="02020603050405020304" pitchFamily="18" charset="0"/>
              <a:cs typeface="Times New Roman" panose="02020603050405020304" pitchFamily="18" charset="0"/>
            </a:endParaRP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43168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8"/>
            <a:ext cx="11816535" cy="6635931"/>
          </a:xfrm>
        </p:spPr>
        <p:txBody>
          <a:bodyPr>
            <a:normAutofit fontScale="25000" lnSpcReduction="20000"/>
          </a:bodyPr>
          <a:lstStyle/>
          <a:p>
            <a:pPr marL="0" lvl="0" indent="0">
              <a:buNone/>
            </a:pPr>
            <a:r>
              <a:rPr lang="en-US" sz="9600" b="1" dirty="0">
                <a:solidFill>
                  <a:srgbClr val="00B0F0"/>
                </a:solidFill>
                <a:latin typeface="Times New Roman" panose="02020603050405020304" pitchFamily="18" charset="0"/>
                <a:cs typeface="Times New Roman" panose="02020603050405020304" pitchFamily="18" charset="0"/>
              </a:rPr>
              <a:t>Troubleshooting specific components:</a:t>
            </a:r>
          </a:p>
          <a:p>
            <a:pPr marL="0" indent="0">
              <a:buNone/>
            </a:pPr>
            <a:endParaRPr lang="en-US" dirty="0"/>
          </a:p>
          <a:p>
            <a:pPr marL="0" indent="0">
              <a:buNone/>
            </a:pPr>
            <a:r>
              <a:rPr lang="en-US" sz="9800" b="1" dirty="0"/>
              <a:t>3</a:t>
            </a:r>
            <a:r>
              <a:rPr lang="en-US" sz="11100" b="1" dirty="0"/>
              <a:t>.</a:t>
            </a:r>
            <a:r>
              <a:rPr lang="en-US" sz="7000" dirty="0"/>
              <a:t> </a:t>
            </a:r>
            <a:r>
              <a:rPr lang="en-US" sz="9600" b="1" dirty="0">
                <a:solidFill>
                  <a:srgbClr val="00B0F0"/>
                </a:solidFill>
              </a:rPr>
              <a:t>Troubleshoot monitor failure:</a:t>
            </a:r>
          </a:p>
          <a:p>
            <a:pPr marL="0" indent="0">
              <a:buNone/>
            </a:pPr>
            <a:r>
              <a:rPr lang="en-US" sz="9600" b="1" dirty="0"/>
              <a:t>A monitor failure refers to the situation where a computer monitor stops functioning properly or stops working altogether.</a:t>
            </a:r>
            <a:endParaRPr lang="en-US" sz="9600" dirty="0"/>
          </a:p>
          <a:p>
            <a:pPr marL="0" indent="0">
              <a:buNone/>
            </a:pPr>
            <a:r>
              <a:rPr lang="en-US" sz="8000" dirty="0"/>
              <a:t>Here are step-by-step instructions on how to troubleshoot monitor failure:</a:t>
            </a:r>
          </a:p>
          <a:p>
            <a:pPr marL="0" indent="0">
              <a:buNone/>
            </a:pPr>
            <a:endParaRPr lang="en-US" sz="5500" dirty="0"/>
          </a:p>
          <a:p>
            <a:pPr marL="0" indent="0">
              <a:buNone/>
            </a:pPr>
            <a:r>
              <a:rPr lang="en-US" sz="7400" b="1" dirty="0"/>
              <a:t>a.</a:t>
            </a:r>
            <a:r>
              <a:rPr lang="en-US" sz="5500" b="1" dirty="0"/>
              <a:t> </a:t>
            </a:r>
            <a:r>
              <a:rPr lang="en-US" sz="7400" b="1" dirty="0">
                <a:latin typeface="Times New Roman" panose="02020603050405020304" pitchFamily="18" charset="0"/>
                <a:cs typeface="Times New Roman" panose="02020603050405020304" pitchFamily="18" charset="0"/>
              </a:rPr>
              <a:t>Check the power source: </a:t>
            </a:r>
            <a:r>
              <a:rPr lang="en-US" sz="7400" dirty="0">
                <a:latin typeface="Times New Roman" panose="02020603050405020304" pitchFamily="18" charset="0"/>
                <a:cs typeface="Times New Roman" panose="02020603050405020304" pitchFamily="18" charset="0"/>
              </a:rPr>
              <a:t>Ensure that the monitor is properly plugged into a working power outlet and that the power cable is securely connected to the monitor.</a:t>
            </a:r>
            <a:br>
              <a:rPr lang="en-US" sz="7400" dirty="0">
                <a:latin typeface="Times New Roman" panose="02020603050405020304" pitchFamily="18" charset="0"/>
                <a:cs typeface="Times New Roman" panose="02020603050405020304" pitchFamily="18" charset="0"/>
              </a:rPr>
            </a:br>
            <a:endParaRPr lang="en-US" sz="7400" dirty="0">
              <a:latin typeface="Times New Roman" panose="02020603050405020304" pitchFamily="18" charset="0"/>
              <a:cs typeface="Times New Roman" panose="02020603050405020304" pitchFamily="18" charset="0"/>
            </a:endParaRPr>
          </a:p>
          <a:p>
            <a:pPr marL="0" indent="0">
              <a:buNone/>
            </a:pPr>
            <a:r>
              <a:rPr lang="en-US" sz="9800" dirty="0">
                <a:latin typeface="Times New Roman" panose="02020603050405020304" pitchFamily="18" charset="0"/>
                <a:cs typeface="Times New Roman" panose="02020603050405020304" pitchFamily="18" charset="0"/>
              </a:rPr>
              <a:t>b</a:t>
            </a:r>
            <a:r>
              <a:rPr lang="en-US" sz="7400" b="1" dirty="0">
                <a:latin typeface="Times New Roman" panose="02020603050405020304" pitchFamily="18" charset="0"/>
                <a:cs typeface="Times New Roman" panose="02020603050405020304" pitchFamily="18" charset="0"/>
              </a:rPr>
              <a:t>. Check the connections: </a:t>
            </a:r>
            <a:r>
              <a:rPr lang="en-US" sz="7400" dirty="0">
                <a:latin typeface="Times New Roman" panose="02020603050405020304" pitchFamily="18" charset="0"/>
                <a:cs typeface="Times New Roman" panose="02020603050405020304" pitchFamily="18" charset="0"/>
              </a:rPr>
              <a:t>Make sure that the video cable (HDMI, VGA, DVI, etc.) is securely connected to both the monitor and the computer or other source device.</a:t>
            </a:r>
            <a:br>
              <a:rPr lang="en-US" sz="7400" dirty="0">
                <a:latin typeface="Times New Roman" panose="02020603050405020304" pitchFamily="18" charset="0"/>
                <a:cs typeface="Times New Roman" panose="02020603050405020304" pitchFamily="18" charset="0"/>
              </a:rPr>
            </a:br>
            <a:endParaRPr lang="en-US" sz="7400" dirty="0">
              <a:latin typeface="Times New Roman" panose="02020603050405020304" pitchFamily="18" charset="0"/>
              <a:cs typeface="Times New Roman" panose="02020603050405020304" pitchFamily="18" charset="0"/>
            </a:endParaRPr>
          </a:p>
          <a:p>
            <a:pPr marL="0" indent="0">
              <a:buNone/>
            </a:pPr>
            <a:r>
              <a:rPr lang="en-US" sz="7200" b="1" dirty="0">
                <a:latin typeface="Times New Roman" panose="02020603050405020304" pitchFamily="18" charset="0"/>
                <a:cs typeface="Times New Roman" panose="02020603050405020304" pitchFamily="18" charset="0"/>
              </a:rPr>
              <a:t>c.</a:t>
            </a:r>
            <a:r>
              <a:rPr lang="en-US" sz="7400" b="1" dirty="0">
                <a:latin typeface="Times New Roman" panose="02020603050405020304" pitchFamily="18" charset="0"/>
                <a:cs typeface="Times New Roman" panose="02020603050405020304" pitchFamily="18" charset="0"/>
              </a:rPr>
              <a:t> Test the monitor: </a:t>
            </a:r>
            <a:r>
              <a:rPr lang="en-US" sz="7400" dirty="0">
                <a:latin typeface="Times New Roman" panose="02020603050405020304" pitchFamily="18" charset="0"/>
                <a:cs typeface="Times New Roman" panose="02020603050405020304" pitchFamily="18" charset="0"/>
              </a:rPr>
              <a:t>Try connecting the monitor to a different device, such as a laptop or another computer, to see if it works with that device. </a:t>
            </a:r>
          </a:p>
          <a:p>
            <a:pPr marL="0" indent="0">
              <a:buNone/>
            </a:pPr>
            <a:br>
              <a:rPr lang="en-US" sz="8000" dirty="0">
                <a:latin typeface="Times New Roman" panose="02020603050405020304" pitchFamily="18" charset="0"/>
                <a:cs typeface="Times New Roman" panose="02020603050405020304" pitchFamily="18" charset="0"/>
              </a:rPr>
            </a:br>
            <a:r>
              <a:rPr lang="en-US" sz="8000" dirty="0">
                <a:latin typeface="Times New Roman" panose="02020603050405020304" pitchFamily="18" charset="0"/>
                <a:cs typeface="Times New Roman" panose="02020603050405020304" pitchFamily="18" charset="0"/>
              </a:rPr>
              <a:t>d. </a:t>
            </a:r>
            <a:r>
              <a:rPr lang="en-US" sz="8000" b="1" dirty="0">
                <a:latin typeface="Times New Roman" panose="02020603050405020304" pitchFamily="18" charset="0"/>
                <a:cs typeface="Times New Roman" panose="02020603050405020304" pitchFamily="18" charset="0"/>
              </a:rPr>
              <a:t>Adjust the brightness and contrast settings: </a:t>
            </a:r>
            <a:r>
              <a:rPr lang="en-US" sz="8000" dirty="0">
                <a:latin typeface="Times New Roman" panose="02020603050405020304" pitchFamily="18" charset="0"/>
                <a:cs typeface="Times New Roman" panose="02020603050405020304" pitchFamily="18" charset="0"/>
              </a:rPr>
              <a:t>Sometimes, the monitor may in dark mode that means it does not display anything.</a:t>
            </a:r>
          </a:p>
          <a:p>
            <a:pPr marL="0" indent="0">
              <a:buNone/>
            </a:pPr>
            <a:endParaRPr lang="en-US" sz="8000" dirty="0">
              <a:solidFill>
                <a:srgbClr val="00B0F0"/>
              </a:solidFill>
              <a:latin typeface="Times New Roman" panose="02020603050405020304" pitchFamily="18" charset="0"/>
              <a:cs typeface="Times New Roman" panose="02020603050405020304" pitchFamily="18" charset="0"/>
            </a:endParaRP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449774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501" y="143692"/>
            <a:ext cx="11816535" cy="6309360"/>
          </a:xfrm>
        </p:spPr>
        <p:txBody>
          <a:bodyPr>
            <a:normAutofit fontScale="25000" lnSpcReduction="20000"/>
          </a:bodyPr>
          <a:lstStyle/>
          <a:p>
            <a:pPr marL="0" indent="0">
              <a:buNone/>
            </a:pPr>
            <a:r>
              <a:rPr lang="en-US" sz="7000" dirty="0">
                <a:latin typeface="Times New Roman" panose="02020603050405020304" pitchFamily="18" charset="0"/>
                <a:cs typeface="Times New Roman" panose="02020603050405020304" pitchFamily="18" charset="0"/>
              </a:rPr>
              <a:t>e</a:t>
            </a:r>
            <a:r>
              <a:rPr lang="en-US" sz="8000" dirty="0">
                <a:latin typeface="Times New Roman" panose="02020603050405020304" pitchFamily="18" charset="0"/>
                <a:cs typeface="Times New Roman" panose="02020603050405020304" pitchFamily="18" charset="0"/>
              </a:rPr>
              <a:t>. </a:t>
            </a:r>
            <a:r>
              <a:rPr lang="en-US" sz="11200" b="1" dirty="0">
                <a:latin typeface="Times New Roman" panose="02020603050405020304" pitchFamily="18" charset="0"/>
                <a:cs typeface="Times New Roman" panose="02020603050405020304" pitchFamily="18" charset="0"/>
              </a:rPr>
              <a:t>Check for physical damage: </a:t>
            </a:r>
            <a:r>
              <a:rPr lang="en-US" sz="11200" dirty="0">
                <a:latin typeface="Times New Roman" panose="02020603050405020304" pitchFamily="18" charset="0"/>
                <a:cs typeface="Times New Roman" panose="02020603050405020304" pitchFamily="18" charset="0"/>
              </a:rPr>
              <a:t>Inspect the monitor for any physical damage, such as cracks in the screen or missing buttons. </a:t>
            </a:r>
            <a:br>
              <a:rPr lang="en-US" sz="11200" dirty="0">
                <a:latin typeface="Times New Roman" panose="02020603050405020304" pitchFamily="18" charset="0"/>
                <a:cs typeface="Times New Roman" panose="02020603050405020304" pitchFamily="18" charset="0"/>
              </a:rPr>
            </a:br>
            <a:endParaRPr lang="en-US" sz="11200" dirty="0">
              <a:latin typeface="Times New Roman" panose="02020603050405020304" pitchFamily="18" charset="0"/>
              <a:cs typeface="Times New Roman" panose="02020603050405020304" pitchFamily="18" charset="0"/>
            </a:endParaRPr>
          </a:p>
          <a:p>
            <a:pPr marL="0" indent="0">
              <a:buNone/>
            </a:pPr>
            <a:r>
              <a:rPr lang="en-US" sz="11200" dirty="0">
                <a:latin typeface="Times New Roman" panose="02020603050405020304" pitchFamily="18" charset="0"/>
                <a:cs typeface="Times New Roman" panose="02020603050405020304" pitchFamily="18" charset="0"/>
              </a:rPr>
              <a:t>f. </a:t>
            </a:r>
            <a:r>
              <a:rPr lang="en-US" sz="11200" b="1" dirty="0">
                <a:latin typeface="Times New Roman" panose="02020603050405020304" pitchFamily="18" charset="0"/>
                <a:cs typeface="Times New Roman" panose="02020603050405020304" pitchFamily="18" charset="0"/>
              </a:rPr>
              <a:t>Update or reinstall monitor drivers: </a:t>
            </a:r>
            <a:r>
              <a:rPr lang="en-US" sz="11200" dirty="0">
                <a:latin typeface="Times New Roman" panose="02020603050405020304" pitchFamily="18" charset="0"/>
                <a:cs typeface="Times New Roman" panose="02020603050405020304" pitchFamily="18" charset="0"/>
              </a:rPr>
              <a:t>If the monitor is connected to a computer, try updating or reinstalling the monitor drivers. </a:t>
            </a:r>
          </a:p>
          <a:p>
            <a:pPr marL="0" indent="0">
              <a:buNone/>
            </a:pPr>
            <a:r>
              <a:rPr lang="en-US" sz="11200" dirty="0">
                <a:latin typeface="Times New Roman" panose="02020603050405020304" pitchFamily="18" charset="0"/>
                <a:cs typeface="Times New Roman" panose="02020603050405020304" pitchFamily="18" charset="0"/>
              </a:rPr>
              <a:t>g. </a:t>
            </a:r>
            <a:r>
              <a:rPr lang="en-US" sz="11200" b="1" dirty="0">
                <a:latin typeface="Times New Roman" panose="02020603050405020304" pitchFamily="18" charset="0"/>
                <a:cs typeface="Times New Roman" panose="02020603050405020304" pitchFamily="18" charset="0"/>
              </a:rPr>
              <a:t>Test with a different cable: </a:t>
            </a:r>
            <a:r>
              <a:rPr lang="en-US" sz="11200" dirty="0">
                <a:latin typeface="Times New Roman" panose="02020603050405020304" pitchFamily="18" charset="0"/>
                <a:cs typeface="Times New Roman" panose="02020603050405020304" pitchFamily="18" charset="0"/>
              </a:rPr>
              <a:t>If possible, try replacing the video cable with a different one to rule out any issues with the cable itself.</a:t>
            </a:r>
          </a:p>
          <a:p>
            <a:pPr marL="0" indent="0">
              <a:buNone/>
            </a:pPr>
            <a:br>
              <a:rPr lang="en-US" sz="3600" dirty="0"/>
            </a:br>
            <a:endParaRPr lang="en-US" sz="3600" dirty="0"/>
          </a:p>
          <a:p>
            <a:pPr marL="0" indent="0">
              <a:buNone/>
            </a:pPr>
            <a:r>
              <a:rPr lang="en-US" sz="11200" dirty="0"/>
              <a:t>h</a:t>
            </a:r>
            <a:r>
              <a:rPr lang="en-US" sz="11200" b="1" dirty="0"/>
              <a:t>.  Perform a factory reset: </a:t>
            </a:r>
            <a:r>
              <a:rPr lang="en-US" sz="11200" dirty="0"/>
              <a:t>Some monitors have a factory reset option in the settings menu. Performing a factory reset can sometimes resolve display issues.</a:t>
            </a:r>
          </a:p>
          <a:p>
            <a:pPr marL="0" indent="0">
              <a:buNone/>
            </a:pPr>
            <a:r>
              <a:rPr lang="en-US" sz="11200" dirty="0"/>
              <a:t>i. </a:t>
            </a:r>
            <a:r>
              <a:rPr lang="en-US" sz="11200" b="1" dirty="0"/>
              <a:t>Contact technical support: </a:t>
            </a:r>
            <a:r>
              <a:rPr lang="en-US" sz="11200" dirty="0"/>
              <a:t>If none of the above steps work, consider contacting the manufacturer's technical support for further assistance or to inquire about repair options.</a:t>
            </a:r>
          </a:p>
          <a:p>
            <a:pPr marL="0" indent="0">
              <a:buNone/>
            </a:pPr>
            <a:r>
              <a:rPr lang="en-US" sz="11200" dirty="0"/>
              <a:t>By following these troubleshooting steps, you should be able to identify the cause of the monitor failure and take appropriate action to resolve it.</a:t>
            </a:r>
          </a:p>
          <a:p>
            <a:pPr marL="0" indent="0">
              <a:buNone/>
            </a:pPr>
            <a:br>
              <a:rPr lang="en-US" sz="8000" dirty="0"/>
            </a:br>
            <a:endParaRPr lang="en-US" sz="8000" dirty="0"/>
          </a:p>
          <a:p>
            <a:pPr marL="0" indent="0">
              <a:buNone/>
            </a:pPr>
            <a:endParaRPr lang="en-US" sz="8000" dirty="0"/>
          </a:p>
          <a:p>
            <a:pPr marL="0" indent="0">
              <a:buNone/>
            </a:pPr>
            <a:br>
              <a:rPr lang="en-US" sz="8000" dirty="0"/>
            </a:br>
            <a:endParaRPr lang="en-US" sz="8000" dirty="0"/>
          </a:p>
          <a:p>
            <a:pPr marL="0" indent="0">
              <a:buNone/>
            </a:pPr>
            <a:br>
              <a:rPr lang="en-US" sz="8000" dirty="0">
                <a:latin typeface="Times New Roman" panose="02020603050405020304" pitchFamily="18" charset="0"/>
                <a:cs typeface="Times New Roman" panose="02020603050405020304" pitchFamily="18" charset="0"/>
              </a:rPr>
            </a:br>
            <a:endParaRPr lang="en-US" sz="8000" dirty="0">
              <a:solidFill>
                <a:srgbClr val="00B0F0"/>
              </a:solidFill>
              <a:latin typeface="Times New Roman" panose="02020603050405020304" pitchFamily="18" charset="0"/>
              <a:cs typeface="Times New Roman" panose="02020603050405020304" pitchFamily="18" charset="0"/>
            </a:endParaRP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305272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9"/>
            <a:ext cx="11816535" cy="6309360"/>
          </a:xfrm>
        </p:spPr>
        <p:txBody>
          <a:bodyPr>
            <a:normAutofit/>
          </a:bodyPr>
          <a:lstStyle/>
          <a:p>
            <a:pPr marL="0" indent="0">
              <a:buNone/>
            </a:pPr>
            <a:r>
              <a:rPr lang="en-US" sz="3200" b="1" dirty="0">
                <a:solidFill>
                  <a:srgbClr val="00B0F0"/>
                </a:solidFill>
              </a:rPr>
              <a:t>4.Blue Screen of Death (BSOD)</a:t>
            </a:r>
            <a:endParaRPr lang="en-US" sz="3200" dirty="0">
              <a:solidFill>
                <a:srgbClr val="00B0F0"/>
              </a:solidFill>
            </a:endParaRPr>
          </a:p>
          <a:p>
            <a:pPr marL="0" indent="0">
              <a:buNone/>
            </a:pPr>
            <a:r>
              <a:rPr lang="en-US" sz="2400" dirty="0"/>
              <a:t>Blue Screen of Death is a critical system error screen displayed by the Windows operating system when it encounters a fatal error that it cannot recover from, forcing the system to stop and restart.</a:t>
            </a:r>
          </a:p>
          <a:p>
            <a:pPr marL="0" indent="0">
              <a:buNone/>
            </a:pPr>
            <a:endParaRPr lang="en-US" sz="2400" dirty="0"/>
          </a:p>
          <a:p>
            <a:pPr marL="0" indent="0">
              <a:buNone/>
            </a:pPr>
            <a:r>
              <a:rPr lang="en-US" sz="2400" b="1" i="1" dirty="0"/>
              <a:t>Causes of the Blue Screen of Death (BSOD) can vary but often include:</a:t>
            </a:r>
            <a:endParaRPr lang="en-US" sz="2400" dirty="0"/>
          </a:p>
          <a:p>
            <a:pPr marL="0" indent="0">
              <a:buNone/>
            </a:pPr>
            <a:r>
              <a:rPr lang="en-US" sz="2400" dirty="0"/>
              <a:t> </a:t>
            </a:r>
          </a:p>
          <a:p>
            <a:pPr lvl="0"/>
            <a:r>
              <a:rPr lang="en-US" sz="2400" dirty="0"/>
              <a:t>Incompatible or outdated device drivers </a:t>
            </a:r>
          </a:p>
          <a:p>
            <a:pPr lvl="0"/>
            <a:r>
              <a:rPr lang="en-US" sz="2400" dirty="0"/>
              <a:t> Problems with hardware components such as faulty RAM, failing hard drives, or overheating </a:t>
            </a:r>
          </a:p>
          <a:p>
            <a:pPr lvl="0"/>
            <a:r>
              <a:rPr lang="en-US" sz="2400" dirty="0"/>
              <a:t>Conflicts between software applications, corrupted driver, or malware </a:t>
            </a:r>
          </a:p>
          <a:p>
            <a:pPr lvl="0"/>
            <a:r>
              <a:rPr lang="en-US" sz="2400" dirty="0"/>
              <a:t>Misconfigured BIOS setting </a:t>
            </a: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7574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9270" y="326571"/>
            <a:ext cx="9666514" cy="433717"/>
          </a:xfrm>
        </p:spPr>
        <p:txBody>
          <a:bodyPr>
            <a:normAutofit fontScale="90000"/>
          </a:bodyPr>
          <a:lstStyle/>
          <a:p>
            <a:pPr algn="l"/>
            <a:r>
              <a:rPr lang="en-US" sz="2400" b="1" dirty="0">
                <a:solidFill>
                  <a:srgbClr val="00B0F0"/>
                </a:solidFill>
                <a:latin typeface="Times New Roman" panose="02020603050405020304" pitchFamily="18" charset="0"/>
                <a:cs typeface="Times New Roman" panose="02020603050405020304" pitchFamily="18" charset="0"/>
              </a:rPr>
              <a:t>1.Information gathering </a:t>
            </a:r>
          </a:p>
        </p:txBody>
      </p:sp>
      <p:sp>
        <p:nvSpPr>
          <p:cNvPr id="3" name="Subtitle 2"/>
          <p:cNvSpPr>
            <a:spLocks noGrp="1"/>
          </p:cNvSpPr>
          <p:nvPr>
            <p:ph type="subTitle" idx="1"/>
          </p:nvPr>
        </p:nvSpPr>
        <p:spPr>
          <a:xfrm>
            <a:off x="679269" y="940525"/>
            <a:ext cx="11116491" cy="5819871"/>
          </a:xfrm>
        </p:spPr>
        <p:txBody>
          <a:bodyPr>
            <a:normAutofit lnSpcReduction="10000"/>
          </a:bodyPr>
          <a:lstStyle/>
          <a:p>
            <a:pPr algn="l"/>
            <a:r>
              <a:rPr lang="en-US" b="1" dirty="0">
                <a:latin typeface="Times New Roman" panose="02020603050405020304" pitchFamily="18" charset="0"/>
                <a:cs typeface="Times New Roman" panose="02020603050405020304" pitchFamily="18" charset="0"/>
              </a:rPr>
              <a:t>Gathering information is the first step of the troubleshooting techniques. If there is any problem in the system we have to collect necessary information about the problem which helps us to reach at the root cause of problem. It also helps to check that  all services are running properly.</a:t>
            </a:r>
          </a:p>
          <a:p>
            <a:pPr algn="l"/>
            <a:r>
              <a:rPr lang="en-US" b="1" dirty="0">
                <a:solidFill>
                  <a:srgbClr val="00B0F0"/>
                </a:solidFill>
                <a:latin typeface="Times New Roman" panose="02020603050405020304" pitchFamily="18" charset="0"/>
                <a:cs typeface="Times New Roman" panose="02020603050405020304" pitchFamily="18" charset="0"/>
              </a:rPr>
              <a:t>2. Analysis and planning :</a:t>
            </a:r>
          </a:p>
          <a:p>
            <a:pPr algn="l"/>
            <a:r>
              <a:rPr lang="en-US" b="1" dirty="0">
                <a:latin typeface="Times New Roman" panose="02020603050405020304" pitchFamily="18" charset="0"/>
                <a:cs typeface="Times New Roman" panose="02020603050405020304" pitchFamily="18" charset="0"/>
              </a:rPr>
              <a:t>After identify the exact cause of the problem and creating an action plan for the problem, analyze the data. The main task at this step is to look for pattern. As important part of the analysis phase is prioritization . The includes prioritizing when there is multiple issues. Performance issue are the generally pressing than access issue.</a:t>
            </a:r>
          </a:p>
          <a:p>
            <a:pPr algn="l"/>
            <a:endParaRPr lang="en-US" b="1" dirty="0">
              <a:latin typeface="Times New Roman" panose="02020603050405020304" pitchFamily="18" charset="0"/>
              <a:cs typeface="Times New Roman" panose="02020603050405020304" pitchFamily="18" charset="0"/>
            </a:endParaRPr>
          </a:p>
          <a:p>
            <a:pPr algn="l"/>
            <a:r>
              <a:rPr lang="en-US" b="1" dirty="0">
                <a:latin typeface="Times New Roman" panose="02020603050405020304" pitchFamily="18" charset="0"/>
                <a:cs typeface="Times New Roman" panose="02020603050405020304" pitchFamily="18" charset="0"/>
              </a:rPr>
              <a:t>3</a:t>
            </a:r>
            <a:r>
              <a:rPr lang="en-US" b="1" dirty="0">
                <a:solidFill>
                  <a:srgbClr val="00B0F0"/>
                </a:solidFill>
                <a:latin typeface="Times New Roman" panose="02020603050405020304" pitchFamily="18" charset="0"/>
                <a:cs typeface="Times New Roman" panose="02020603050405020304" pitchFamily="18" charset="0"/>
              </a:rPr>
              <a:t>. Solution implementation:</a:t>
            </a:r>
          </a:p>
          <a:p>
            <a:pPr algn="l"/>
            <a:r>
              <a:rPr lang="en-US" b="1" dirty="0">
                <a:latin typeface="Times New Roman" panose="02020603050405020304" pitchFamily="18" charset="0"/>
                <a:cs typeface="Times New Roman" panose="02020603050405020304" pitchFamily="18" charset="0"/>
              </a:rPr>
              <a:t>A problem may have multiple possible solution ,but we recommended making one change at a time. Evaluate the consequences of this change before trying anything else. Doing this will ultimately save your time in the long run.</a:t>
            </a:r>
          </a:p>
        </p:txBody>
      </p:sp>
    </p:spTree>
    <p:extLst>
      <p:ext uri="{BB962C8B-B14F-4D97-AF65-F5344CB8AC3E}">
        <p14:creationId xmlns:p14="http://schemas.microsoft.com/office/powerpoint/2010/main" val="13678072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9"/>
            <a:ext cx="11816535" cy="6309360"/>
          </a:xfrm>
        </p:spPr>
        <p:txBody>
          <a:bodyPr>
            <a:normAutofit/>
          </a:bodyPr>
          <a:lstStyle/>
          <a:p>
            <a:pPr marL="0" indent="0">
              <a:buNone/>
            </a:pPr>
            <a:r>
              <a:rPr lang="en-US" sz="2800" b="1" i="1" dirty="0">
                <a:solidFill>
                  <a:srgbClr val="00B0F0"/>
                </a:solidFill>
              </a:rPr>
              <a:t>Solutions to the Blue Screen of Death (BSOD) error include:</a:t>
            </a:r>
            <a:endParaRPr lang="en-US" dirty="0">
              <a:solidFill>
                <a:srgbClr val="00B0F0"/>
              </a:solidFill>
            </a:endParaRPr>
          </a:p>
          <a:p>
            <a:pPr marL="0" indent="0">
              <a:buNone/>
            </a:pPr>
            <a:r>
              <a:rPr lang="en-US" dirty="0"/>
              <a:t> </a:t>
            </a:r>
          </a:p>
          <a:p>
            <a:pPr lvl="0"/>
            <a:r>
              <a:rPr lang="en-US" b="1" i="1" dirty="0"/>
              <a:t>Restart the computer</a:t>
            </a:r>
            <a:r>
              <a:rPr lang="en-US" dirty="0"/>
              <a:t>: Restart can resolve temporary issues causing the BSOD.</a:t>
            </a:r>
          </a:p>
          <a:p>
            <a:pPr lvl="0"/>
            <a:r>
              <a:rPr lang="en-US" b="1" dirty="0"/>
              <a:t>Update drivers: </a:t>
            </a:r>
            <a:r>
              <a:rPr lang="en-US" dirty="0"/>
              <a:t>Make sure all device drivers are up to date.</a:t>
            </a:r>
          </a:p>
          <a:p>
            <a:pPr lvl="0"/>
            <a:r>
              <a:rPr lang="en-US" b="1" dirty="0"/>
              <a:t>Check hardware: </a:t>
            </a:r>
            <a:r>
              <a:rPr lang="en-US" dirty="0"/>
              <a:t>Test hardware components such as RAM, hard drives, and graphics cards for any faults or issues.</a:t>
            </a:r>
          </a:p>
          <a:p>
            <a:pPr lvl="0"/>
            <a:r>
              <a:rPr lang="en-US" b="1" dirty="0"/>
              <a:t>Use System Restore: </a:t>
            </a:r>
            <a:r>
              <a:rPr lang="en-US" dirty="0"/>
              <a:t>Roll back to a previous system restore point when the system was functioning correctly.</a:t>
            </a:r>
          </a:p>
          <a:p>
            <a:pPr lvl="0"/>
            <a:r>
              <a:rPr lang="en-US" b="1" dirty="0"/>
              <a:t>Run Windows Memory Diagnostic: </a:t>
            </a:r>
            <a:r>
              <a:rPr lang="en-US" dirty="0"/>
              <a:t>Check for memory problems that could be causing the BSOD.</a:t>
            </a:r>
          </a:p>
          <a:p>
            <a:pPr lvl="0"/>
            <a:r>
              <a:rPr lang="en-US" b="1" dirty="0"/>
              <a:t>Reinstall Windows:</a:t>
            </a:r>
            <a:r>
              <a:rPr lang="en-US" dirty="0"/>
              <a:t> If all else fails and the BSOD persists, reinstalling Windows may be necessary to resolve underlying system issues.</a:t>
            </a:r>
          </a:p>
          <a:p>
            <a:pPr marL="0" indent="0">
              <a:buNone/>
            </a:pPr>
            <a:r>
              <a:rPr lang="en-US" dirty="0"/>
              <a:t> </a:t>
            </a:r>
          </a:p>
          <a:p>
            <a:pPr marL="0" indent="0">
              <a:buNone/>
            </a:pPr>
            <a:r>
              <a:rPr lang="en-US" dirty="0"/>
              <a:t>It's crucial to note that the Blue Screen of Death often provides an error code or message that can help identify the specific cause of the issue, which can be used to troubleshoot and resolve the problem effectively.</a:t>
            </a:r>
          </a:p>
          <a:p>
            <a:pPr marL="0" lv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62544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9"/>
            <a:ext cx="11816535" cy="6309360"/>
          </a:xfrm>
        </p:spPr>
        <p:txBody>
          <a:bodyPr>
            <a:normAutofit/>
          </a:bodyPr>
          <a:lstStyle/>
          <a:p>
            <a:pPr marL="0" indent="0">
              <a:buNone/>
            </a:pPr>
            <a:r>
              <a:rPr lang="en-US" b="1" dirty="0">
                <a:solidFill>
                  <a:srgbClr val="00B0F0"/>
                </a:solidFill>
              </a:rPr>
              <a:t>New Application is not install on PC</a:t>
            </a:r>
            <a:endParaRPr lang="en-US" dirty="0">
              <a:solidFill>
                <a:srgbClr val="00B0F0"/>
              </a:solidFill>
            </a:endParaRPr>
          </a:p>
          <a:p>
            <a:pPr marL="0" indent="0">
              <a:buNone/>
            </a:pPr>
            <a:r>
              <a:rPr lang="en-US" dirty="0"/>
              <a:t>There could be several reasons why a new application is not installing on a PC. Here are some common causes and potential solutions:</a:t>
            </a:r>
          </a:p>
          <a:p>
            <a:pPr marL="0" indent="0">
              <a:buNone/>
            </a:pPr>
            <a:r>
              <a:rPr lang="en-US" b="1" i="1" dirty="0"/>
              <a:t>Causes:</a:t>
            </a:r>
            <a:r>
              <a:rPr lang="en-US" dirty="0"/>
              <a:t> </a:t>
            </a:r>
          </a:p>
          <a:p>
            <a:pPr marL="0" indent="0">
              <a:buNone/>
            </a:pPr>
            <a:r>
              <a:rPr lang="en-US" dirty="0"/>
              <a:t>1. Insufficient disk space</a:t>
            </a:r>
          </a:p>
          <a:p>
            <a:pPr marL="0" indent="0">
              <a:buNone/>
            </a:pPr>
            <a:r>
              <a:rPr lang="en-US" dirty="0"/>
              <a:t>2. Compatibility issues: </a:t>
            </a:r>
          </a:p>
          <a:p>
            <a:pPr marL="0" indent="0">
              <a:buNone/>
            </a:pPr>
            <a:r>
              <a:rPr lang="en-US" dirty="0"/>
              <a:t>3. Corrupted installation file: </a:t>
            </a:r>
          </a:p>
          <a:p>
            <a:pPr marL="0" indent="0">
              <a:buNone/>
            </a:pPr>
            <a:r>
              <a:rPr lang="en-US" dirty="0"/>
              <a:t>4. User permission issues: </a:t>
            </a:r>
          </a:p>
          <a:p>
            <a:pPr marL="0" indent="0">
              <a:buNone/>
            </a:pPr>
            <a:r>
              <a:rPr lang="en-US" dirty="0"/>
              <a:t>5. Running background processes: </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47110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9"/>
            <a:ext cx="11816535" cy="6309360"/>
          </a:xfrm>
        </p:spPr>
        <p:txBody>
          <a:bodyPr>
            <a:normAutofit/>
          </a:bodyPr>
          <a:lstStyle/>
          <a:p>
            <a:pPr marL="0" indent="0">
              <a:buNone/>
            </a:pPr>
            <a:r>
              <a:rPr lang="en-US" b="1" i="1" dirty="0"/>
              <a:t>Solutions:</a:t>
            </a:r>
            <a:endParaRPr lang="en-US" dirty="0"/>
          </a:p>
          <a:p>
            <a:pPr marL="0" indent="0">
              <a:buNone/>
            </a:pPr>
            <a:r>
              <a:rPr lang="en-US" dirty="0"/>
              <a:t> </a:t>
            </a:r>
          </a:p>
          <a:p>
            <a:pPr marL="0" indent="0">
              <a:buNone/>
            </a:pPr>
            <a:r>
              <a:rPr lang="en-US" dirty="0"/>
              <a:t>1. </a:t>
            </a:r>
            <a:r>
              <a:rPr lang="en-US" b="1" dirty="0"/>
              <a:t>Free up disk space:</a:t>
            </a:r>
            <a:r>
              <a:rPr lang="en-US" dirty="0"/>
              <a:t> Delete unnecessary files or programs to create more space on the hard drive for the new application.</a:t>
            </a:r>
          </a:p>
          <a:p>
            <a:pPr marL="0" indent="0">
              <a:buNone/>
            </a:pPr>
            <a:r>
              <a:rPr lang="en-US" dirty="0"/>
              <a:t> </a:t>
            </a:r>
          </a:p>
          <a:p>
            <a:pPr marL="0" indent="0">
              <a:buNone/>
            </a:pPr>
            <a:r>
              <a:rPr lang="en-US" dirty="0"/>
              <a:t>2. </a:t>
            </a:r>
            <a:r>
              <a:rPr lang="en-US" b="1" dirty="0"/>
              <a:t>Check compatibility:</a:t>
            </a:r>
            <a:r>
              <a:rPr lang="en-US" dirty="0"/>
              <a:t> Verify that the application is compatible with the PC's operating system and hardware specifications. </a:t>
            </a:r>
          </a:p>
          <a:p>
            <a:pPr marL="0" indent="0">
              <a:buNone/>
            </a:pPr>
            <a:r>
              <a:rPr lang="en-US" dirty="0"/>
              <a:t> </a:t>
            </a:r>
          </a:p>
          <a:p>
            <a:pPr marL="0" indent="0">
              <a:buNone/>
            </a:pPr>
            <a:r>
              <a:rPr lang="en-US" dirty="0"/>
              <a:t>3. </a:t>
            </a:r>
            <a:r>
              <a:rPr lang="en-US" b="1" dirty="0"/>
              <a:t>Download a fresh copy:</a:t>
            </a:r>
            <a:r>
              <a:rPr lang="en-US" dirty="0"/>
              <a:t> Download the latest version from the  </a:t>
            </a:r>
            <a:r>
              <a:rPr lang="en-US" dirty="0" err="1"/>
              <a:t>the</a:t>
            </a:r>
            <a:r>
              <a:rPr lang="en-US" dirty="0"/>
              <a:t> official website.</a:t>
            </a:r>
          </a:p>
          <a:p>
            <a:pPr marL="0" indent="0">
              <a:buNone/>
            </a:pPr>
            <a:r>
              <a:rPr lang="en-US" dirty="0"/>
              <a:t> </a:t>
            </a:r>
          </a:p>
          <a:p>
            <a:pPr marL="0" indent="0">
              <a:buNone/>
            </a:pPr>
            <a:r>
              <a:rPr lang="en-US" dirty="0"/>
              <a:t>4. </a:t>
            </a:r>
            <a:r>
              <a:rPr lang="en-US" b="1" dirty="0"/>
              <a:t>Run as administrator:</a:t>
            </a:r>
            <a:r>
              <a:rPr lang="en-US" dirty="0"/>
              <a:t> Right-click on the installation file and select "Run as administrator" to ensure that you have the necessary permissions to install the software.</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501779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9816" y="39189"/>
            <a:ext cx="11816535" cy="6309360"/>
          </a:xfrm>
        </p:spPr>
        <p:txBody>
          <a:bodyPr>
            <a:normAutofit/>
          </a:bodyPr>
          <a:lstStyle/>
          <a:p>
            <a:pPr marL="0" indent="0">
              <a:buNone/>
            </a:pPr>
            <a:r>
              <a:rPr lang="en-US" dirty="0"/>
              <a:t>5. </a:t>
            </a:r>
            <a:r>
              <a:rPr lang="en-US" b="1" dirty="0"/>
              <a:t>Disable background processes:</a:t>
            </a:r>
            <a:r>
              <a:rPr lang="en-US" dirty="0"/>
              <a:t> Temporarily disable antivirus software or other background processes that may interfere with the installation process.</a:t>
            </a:r>
          </a:p>
          <a:p>
            <a:pPr marL="0" indent="0">
              <a:buNone/>
            </a:pPr>
            <a:r>
              <a:rPr lang="en-US" dirty="0"/>
              <a:t> </a:t>
            </a:r>
          </a:p>
          <a:p>
            <a:pPr marL="0" indent="0">
              <a:buNone/>
            </a:pPr>
            <a:r>
              <a:rPr lang="en-US" dirty="0"/>
              <a:t>6</a:t>
            </a:r>
            <a:r>
              <a:rPr lang="en-US" b="1" dirty="0"/>
              <a:t>. Use compatibility mode:</a:t>
            </a:r>
            <a:r>
              <a:rPr lang="en-US" dirty="0"/>
              <a:t> Right-click on the installation file, go to Properties, and set compatibility mode to an earlier version of Windows if the application is not compatible with the current version.</a:t>
            </a:r>
          </a:p>
          <a:p>
            <a:pPr marL="0" indent="0">
              <a:buNone/>
            </a:pPr>
            <a:r>
              <a:rPr lang="en-US" dirty="0"/>
              <a:t> </a:t>
            </a:r>
          </a:p>
          <a:p>
            <a:pPr marL="0" indent="0">
              <a:buNone/>
            </a:pPr>
            <a:r>
              <a:rPr lang="en-US" i="1" dirty="0"/>
              <a:t>By addressing these potential causes and applying the suggested solutions, you may be able to resolve the issue of a new application not installing on a PC.</a:t>
            </a:r>
            <a:endParaRPr lang="en-US" dirty="0"/>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697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503" y="470262"/>
            <a:ext cx="10515600" cy="5656217"/>
          </a:xfrm>
        </p:spPr>
        <p:txBody>
          <a:bodyPr>
            <a:normAutofit fontScale="90000"/>
          </a:bodyPr>
          <a:lstStyle/>
          <a:p>
            <a:r>
              <a:rPr lang="en-US" sz="2800" b="1" dirty="0">
                <a:latin typeface="Times New Roman" panose="02020603050405020304" pitchFamily="18" charset="0"/>
                <a:cs typeface="Times New Roman" panose="02020603050405020304" pitchFamily="18" charset="0"/>
              </a:rPr>
              <a:t>4. </a:t>
            </a:r>
            <a:r>
              <a:rPr lang="en-US" sz="2800" b="1" dirty="0">
                <a:solidFill>
                  <a:srgbClr val="00B0F0"/>
                </a:solidFill>
                <a:latin typeface="Times New Roman" panose="02020603050405020304" pitchFamily="18" charset="0"/>
                <a:cs typeface="Times New Roman" panose="02020603050405020304" pitchFamily="18" charset="0"/>
              </a:rPr>
              <a:t>Assessment of the effectiveness of the solution </a:t>
            </a:r>
            <a:br>
              <a:rPr lang="en-US" sz="2800"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  It is vital that you assess the results of your actions and determine whether the "fix" worked, whether it was a temporary work around, or whether it caused additional problems. If possible, have the customer verify the functionality of the solution and system.</a:t>
            </a:r>
            <a:br>
              <a:rPr lang="en-US" sz="2800" b="1" dirty="0">
                <a:latin typeface="Times New Roman" panose="02020603050405020304" pitchFamily="18" charset="0"/>
                <a:cs typeface="Times New Roman" panose="02020603050405020304" pitchFamily="18" charset="0"/>
              </a:rPr>
            </a:br>
            <a:r>
              <a:rPr lang="en-US" sz="2800" dirty="0">
                <a:latin typeface="Times New Roman" panose="02020603050405020304" pitchFamily="18" charset="0"/>
                <a:cs typeface="Times New Roman" panose="02020603050405020304" pitchFamily="18" charset="0"/>
              </a:rPr>
              <a:t> </a:t>
            </a:r>
            <a:br>
              <a:rPr lang="en-US" sz="2800" dirty="0">
                <a:latin typeface="Times New Roman" panose="02020603050405020304" pitchFamily="18" charset="0"/>
                <a:cs typeface="Times New Roman" panose="02020603050405020304" pitchFamily="18" charset="0"/>
              </a:rPr>
            </a:br>
            <a:r>
              <a:rPr lang="en-US" sz="2800" b="1" dirty="0">
                <a:solidFill>
                  <a:srgbClr val="00B0F0"/>
                </a:solidFill>
                <a:latin typeface="Times New Roman" panose="02020603050405020304" pitchFamily="18" charset="0"/>
                <a:cs typeface="Times New Roman" panose="02020603050405020304" pitchFamily="18" charset="0"/>
              </a:rPr>
              <a:t>5.Documentation </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After completing your assessment, you should develop a summarization of the problem, which should include the reported and observed symptoms, the corrective actions taken, and the results of those actions.</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A. Description of the problem.</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B. Steps to resolve the problem.</a:t>
            </a:r>
            <a:br>
              <a:rPr lang="en-US" sz="2800" b="1" dirty="0">
                <a:latin typeface="Times New Roman" panose="02020603050405020304" pitchFamily="18" charset="0"/>
                <a:cs typeface="Times New Roman" panose="02020603050405020304" pitchFamily="18" charset="0"/>
              </a:rPr>
            </a:br>
            <a:r>
              <a:rPr lang="en-US" sz="2800" b="1" dirty="0">
                <a:latin typeface="Times New Roman" panose="02020603050405020304" pitchFamily="18" charset="0"/>
                <a:cs typeface="Times New Roman" panose="02020603050405020304" pitchFamily="18" charset="0"/>
              </a:rPr>
              <a:t>C. Components used in the repair.</a:t>
            </a:r>
            <a:br>
              <a:rPr lang="en-US" sz="2800" b="1" dirty="0">
                <a:latin typeface="Times New Roman" panose="02020603050405020304" pitchFamily="18" charset="0"/>
                <a:cs typeface="Times New Roman" panose="02020603050405020304" pitchFamily="18" charset="0"/>
              </a:rPr>
            </a:br>
            <a:br>
              <a:rPr lang="en-US" sz="2800" b="1" dirty="0">
                <a:latin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744936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754"/>
            <a:ext cx="10515600" cy="6413863"/>
          </a:xfrm>
        </p:spPr>
        <p:txBody>
          <a:bodyPr>
            <a:normAutofit/>
          </a:bodyPr>
          <a:lstStyle/>
          <a:p>
            <a:r>
              <a:rPr lang="en-US" b="1" dirty="0">
                <a:solidFill>
                  <a:srgbClr val="00B0F0"/>
                </a:solidFill>
                <a:latin typeface="Times New Roman" panose="02020603050405020304" pitchFamily="18" charset="0"/>
                <a:cs typeface="Times New Roman" panose="02020603050405020304" pitchFamily="18" charset="0"/>
              </a:rPr>
              <a:t>Troubleshooting boot problems:</a:t>
            </a:r>
            <a:br>
              <a:rPr lang="en-US" b="1" dirty="0">
                <a:solidFill>
                  <a:srgbClr val="00B0F0"/>
                </a:solidFill>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Troubleshooting boot problems involves a systematic approach to diagnose and fix issues preventing a computer from starting up correctly. Here's a step-by-step guide:</a:t>
            </a:r>
            <a:br>
              <a:rPr lang="en-US" sz="2400" b="1" dirty="0">
                <a:solidFill>
                  <a:srgbClr val="00B0F0"/>
                </a:solidFill>
                <a:latin typeface="Times New Roman" panose="02020603050405020304" pitchFamily="18" charset="0"/>
                <a:cs typeface="Times New Roman" panose="02020603050405020304" pitchFamily="18" charset="0"/>
              </a:rPr>
            </a:br>
            <a:r>
              <a:rPr lang="en-US" sz="2400" b="1" dirty="0"/>
              <a:t>1</a:t>
            </a:r>
            <a:r>
              <a:rPr lang="en-US" sz="2400" b="1" dirty="0">
                <a:solidFill>
                  <a:srgbClr val="00B0F0"/>
                </a:solidFill>
                <a:latin typeface="Times New Roman" panose="02020603050405020304" pitchFamily="18" charset="0"/>
                <a:cs typeface="Times New Roman" panose="02020603050405020304" pitchFamily="18" charset="0"/>
              </a:rPr>
              <a:t>. Initial Assessment</a:t>
            </a:r>
            <a:br>
              <a:rPr lang="en-US" sz="2400" dirty="0">
                <a:solidFill>
                  <a:srgbClr val="00B0F0"/>
                </a:solidFill>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Check Power Supply: </a:t>
            </a:r>
            <a:r>
              <a:rPr lang="en-US" sz="2400" dirty="0">
                <a:latin typeface="Times New Roman" panose="02020603050405020304" pitchFamily="18" charset="0"/>
                <a:cs typeface="Times New Roman" panose="02020603050405020304" pitchFamily="18" charset="0"/>
              </a:rPr>
              <a:t>Ensure the computer is plugged in and the power outlet is working. For laptops, make sure the battery is charged and the power adapter is connected.</a:t>
            </a:r>
            <a:br>
              <a:rPr lang="en-US" sz="2400" dirty="0">
                <a:latin typeface="Times New Roman" panose="02020603050405020304" pitchFamily="18" charset="0"/>
                <a:cs typeface="Times New Roman" panose="02020603050405020304" pitchFamily="18" charset="0"/>
              </a:rPr>
            </a:br>
            <a:r>
              <a:rPr lang="en-US" sz="2400" b="1" dirty="0">
                <a:latin typeface="Times New Roman" panose="02020603050405020304" pitchFamily="18" charset="0"/>
                <a:cs typeface="Times New Roman" panose="02020603050405020304" pitchFamily="18" charset="0"/>
              </a:rPr>
              <a:t>Listen for Beeps: </a:t>
            </a:r>
            <a:r>
              <a:rPr lang="en-US" sz="2400" dirty="0">
                <a:latin typeface="Times New Roman" panose="02020603050405020304" pitchFamily="18" charset="0"/>
                <a:cs typeface="Times New Roman" panose="02020603050405020304" pitchFamily="18" charset="0"/>
              </a:rPr>
              <a:t>Many computers emit beep codes during POST (Power-On Self-Test). These beeps can indicate specific hardware issues.</a:t>
            </a:r>
            <a:br>
              <a:rPr lang="en-US" sz="2400" dirty="0">
                <a:latin typeface="Times New Roman" panose="02020603050405020304" pitchFamily="18" charset="0"/>
                <a:cs typeface="Times New Roman" panose="02020603050405020304" pitchFamily="18" charset="0"/>
              </a:rPr>
            </a:br>
            <a:br>
              <a:rPr lang="en-US" sz="2400" dirty="0">
                <a:latin typeface="Times New Roman" panose="02020603050405020304" pitchFamily="18" charset="0"/>
                <a:cs typeface="Times New Roman" panose="02020603050405020304" pitchFamily="18" charset="0"/>
              </a:rPr>
            </a:br>
            <a:r>
              <a:rPr lang="en-US" sz="2400" b="1" dirty="0">
                <a:solidFill>
                  <a:srgbClr val="00B0F0"/>
                </a:solidFill>
                <a:latin typeface="Times New Roman" panose="02020603050405020304" pitchFamily="18" charset="0"/>
                <a:cs typeface="Times New Roman" panose="02020603050405020304" pitchFamily="18" charset="0"/>
              </a:rPr>
              <a:t>2. Basic Hardware Checks</a:t>
            </a:r>
            <a:br>
              <a:rPr lang="en-US" sz="2400" dirty="0">
                <a:solidFill>
                  <a:srgbClr val="00B0F0"/>
                </a:solidFill>
                <a:latin typeface="Times New Roman" panose="02020603050405020304" pitchFamily="18" charset="0"/>
                <a:cs typeface="Times New Roman" panose="02020603050405020304" pitchFamily="18" charset="0"/>
              </a:rPr>
            </a:br>
            <a:r>
              <a:rPr lang="en-US" sz="2400" dirty="0">
                <a:latin typeface="Times New Roman" panose="02020603050405020304" pitchFamily="18" charset="0"/>
                <a:cs typeface="Times New Roman" panose="02020603050405020304" pitchFamily="18" charset="0"/>
              </a:rPr>
              <a:t>Check Connections: Ensure all cables are securely connected, including power cables, data cables (SATA, IDE), and internal connections like RAM and CPU.</a:t>
            </a:r>
            <a:br>
              <a:rPr lang="en-US" sz="2400" dirty="0">
                <a:latin typeface="Times New Roman" panose="02020603050405020304" pitchFamily="18" charset="0"/>
                <a:cs typeface="Times New Roman" panose="02020603050405020304" pitchFamily="18" charset="0"/>
              </a:rPr>
            </a:br>
            <a:endParaRPr lang="en-US" dirty="0">
              <a:solidFill>
                <a:srgbClr val="00B0F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85029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7383" y="130628"/>
            <a:ext cx="11521440" cy="6479177"/>
          </a:xfrm>
        </p:spPr>
        <p:txBody>
          <a:bodyPr>
            <a:normAutofit/>
          </a:bodyPr>
          <a:lstStyle/>
          <a:p>
            <a:pPr marL="0" indent="0">
              <a:buNone/>
            </a:pPr>
            <a:r>
              <a:rPr lang="en-US" b="1" dirty="0"/>
              <a:t>Disconnect External Devices</a:t>
            </a:r>
            <a:r>
              <a:rPr lang="en-US" dirty="0"/>
              <a:t>: Unplug unnecessary peripherals (USB drives, external hard drives, printers) to rule out external hardware conflicts.</a:t>
            </a:r>
          </a:p>
          <a:p>
            <a:pPr marL="0" indent="0">
              <a:buNone/>
            </a:pPr>
            <a:r>
              <a:rPr lang="en-US" b="1" dirty="0">
                <a:solidFill>
                  <a:srgbClr val="00B0F0"/>
                </a:solidFill>
              </a:rPr>
              <a:t>3. BIOS/UEFI Check</a:t>
            </a:r>
          </a:p>
          <a:p>
            <a:r>
              <a:rPr lang="en-US" b="1" dirty="0"/>
              <a:t>Access BIOS/UEFI</a:t>
            </a:r>
            <a:r>
              <a:rPr lang="en-US" dirty="0"/>
              <a:t>: Enter the BIOS/UEFI setup (usually by pressing a key like F2, F10, Delete, or Esc during startup).</a:t>
            </a:r>
          </a:p>
          <a:p>
            <a:r>
              <a:rPr lang="en-US" b="1" dirty="0"/>
              <a:t>Check Boot Order</a:t>
            </a:r>
            <a:r>
              <a:rPr lang="en-US" dirty="0"/>
              <a:t>: Ensure the boot order is correct (e.g., the primary hard drive is set as the first boot device).</a:t>
            </a:r>
          </a:p>
          <a:p>
            <a:pPr marL="0" indent="0">
              <a:buNone/>
            </a:pPr>
            <a:r>
              <a:rPr lang="en-US" b="1" dirty="0">
                <a:solidFill>
                  <a:srgbClr val="00B0F0"/>
                </a:solidFill>
              </a:rPr>
              <a:t>4.Scan for viruses and malware</a:t>
            </a:r>
          </a:p>
          <a:p>
            <a:pPr marL="0" indent="0">
              <a:buNone/>
            </a:pPr>
            <a:r>
              <a:rPr lang="en-US" sz="2400" b="1" dirty="0"/>
              <a:t>Another possible cause of computer boot issues is a virus or malware infection that affects your system files, your boot sector. These malicious programs can prevent your computer from booting up normally. To scan for viruses and malware, you need to use a reliable antivirus or anti-malware software that can remove viruses from the computer. </a:t>
            </a:r>
          </a:p>
          <a:p>
            <a:pPr marL="0" indent="0">
              <a:buNone/>
            </a:pPr>
            <a:r>
              <a:rPr lang="en-US" sz="2400" dirty="0">
                <a:solidFill>
                  <a:srgbClr val="00B0F0"/>
                </a:solidFill>
              </a:rPr>
              <a:t>5. Boot computer from safe mode:</a:t>
            </a:r>
          </a:p>
          <a:p>
            <a:pPr marL="0" indent="0">
              <a:buNone/>
            </a:pPr>
            <a:r>
              <a:rPr lang="en-US" sz="2400" b="1" dirty="0">
                <a:latin typeface="Times New Roman" panose="02020603050405020304" pitchFamily="18" charset="0"/>
                <a:cs typeface="Times New Roman" panose="02020603050405020304" pitchFamily="18" charset="0"/>
              </a:rPr>
              <a:t>Although safe mode is simple method for restarting a computer, some function will be disable </a:t>
            </a:r>
          </a:p>
        </p:txBody>
      </p:sp>
    </p:spTree>
    <p:extLst>
      <p:ext uri="{BB962C8B-B14F-4D97-AF65-F5344CB8AC3E}">
        <p14:creationId xmlns:p14="http://schemas.microsoft.com/office/powerpoint/2010/main" val="2814183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339634"/>
            <a:ext cx="11612880" cy="6270172"/>
          </a:xfrm>
        </p:spPr>
        <p:txBody>
          <a:bodyPr>
            <a:normAutofit fontScale="85000" lnSpcReduction="20000"/>
          </a:bodyPr>
          <a:lstStyle/>
          <a:p>
            <a:pPr marL="0" indent="0">
              <a:buNone/>
            </a:pPr>
            <a:r>
              <a:rPr lang="en-US" b="1" dirty="0">
                <a:solidFill>
                  <a:srgbClr val="00B0F0"/>
                </a:solidFill>
              </a:rPr>
              <a:t>6. Reinstallation and Data Recovery</a:t>
            </a:r>
          </a:p>
          <a:p>
            <a:pPr marL="0" indent="0">
              <a:buNone/>
            </a:pPr>
            <a:r>
              <a:rPr lang="en-US" b="1" dirty="0"/>
              <a:t>Repair Installation</a:t>
            </a:r>
            <a:r>
              <a:rPr lang="en-US" dirty="0"/>
              <a:t>: Attempt a repair installation of the operating system. This can fix corrupted system files without deleting personal data.</a:t>
            </a:r>
          </a:p>
          <a:p>
            <a:pPr marL="0" indent="0">
              <a:buNone/>
            </a:pPr>
            <a:r>
              <a:rPr lang="en-US" b="1" dirty="0"/>
              <a:t>Reinstall OS</a:t>
            </a:r>
            <a:r>
              <a:rPr lang="en-US" dirty="0"/>
              <a:t>: If all else fails, reinstall the operating system. Ensure you back up important data before proceeding.</a:t>
            </a:r>
          </a:p>
          <a:p>
            <a:pPr marL="0" indent="0">
              <a:buNone/>
            </a:pPr>
            <a:endParaRPr lang="en-US" dirty="0"/>
          </a:p>
          <a:p>
            <a:pPr marL="0" indent="0">
              <a:buNone/>
            </a:pPr>
            <a:r>
              <a:rPr lang="en-GB" sz="3000" b="1" dirty="0">
                <a:solidFill>
                  <a:srgbClr val="00B0F0"/>
                </a:solidFill>
                <a:latin typeface="Times New Roman" panose="02020603050405020304" pitchFamily="18" charset="0"/>
                <a:cs typeface="Times New Roman" panose="02020603050405020304" pitchFamily="18" charset="0"/>
              </a:rPr>
              <a:t>Troubleshooting boot time error messages:</a:t>
            </a:r>
            <a:endParaRPr lang="en-US" sz="3000" dirty="0">
              <a:solidFill>
                <a:srgbClr val="00B0F0"/>
              </a:solidFill>
              <a:latin typeface="Times New Roman" panose="02020603050405020304" pitchFamily="18" charset="0"/>
              <a:cs typeface="Times New Roman" panose="02020603050405020304" pitchFamily="18" charset="0"/>
            </a:endParaRPr>
          </a:p>
          <a:p>
            <a:pPr marL="0" indent="0">
              <a:buNone/>
            </a:pPr>
            <a:r>
              <a:rPr lang="en-US" sz="2600" dirty="0">
                <a:latin typeface="Times New Roman" panose="02020603050405020304" pitchFamily="18" charset="0"/>
                <a:cs typeface="Times New Roman" panose="02020603050405020304" pitchFamily="18" charset="0"/>
              </a:rPr>
              <a:t>When the system has problem starting it might display error message at setup. These messages might come from the system BIOS or might be generated by windows. This is called boot time error message. </a:t>
            </a:r>
          </a:p>
          <a:p>
            <a:pPr marL="0" indent="0">
              <a:buNone/>
            </a:pPr>
            <a:endParaRPr lang="en-US" sz="2600" dirty="0">
              <a:latin typeface="Times New Roman" panose="02020603050405020304" pitchFamily="18" charset="0"/>
              <a:cs typeface="Times New Roman" panose="02020603050405020304" pitchFamily="18" charset="0"/>
            </a:endParaRPr>
          </a:p>
          <a:p>
            <a:pPr marL="0" indent="0">
              <a:buNone/>
            </a:pPr>
            <a:r>
              <a:rPr lang="en-US" sz="2600" b="1" dirty="0">
                <a:latin typeface="Times New Roman" panose="02020603050405020304" pitchFamily="18" charset="0"/>
                <a:cs typeface="Times New Roman" panose="02020603050405020304" pitchFamily="18" charset="0"/>
              </a:rPr>
              <a:t>Some boot time error messages are:</a:t>
            </a:r>
            <a:endParaRPr lang="en-US" sz="2600" dirty="0">
              <a:latin typeface="Times New Roman" panose="02020603050405020304" pitchFamily="18" charset="0"/>
              <a:cs typeface="Times New Roman" panose="02020603050405020304" pitchFamily="18" charset="0"/>
            </a:endParaRPr>
          </a:p>
          <a:p>
            <a:pPr lvl="0"/>
            <a:r>
              <a:rPr lang="en-GB" sz="2600" dirty="0">
                <a:latin typeface="Times New Roman" panose="02020603050405020304" pitchFamily="18" charset="0"/>
                <a:cs typeface="Times New Roman" panose="02020603050405020304" pitchFamily="18" charset="0"/>
              </a:rPr>
              <a:t>Operating system missing.</a:t>
            </a:r>
          </a:p>
          <a:p>
            <a:pPr lvl="0"/>
            <a:r>
              <a:rPr lang="en-US" sz="2600" dirty="0">
                <a:latin typeface="Times New Roman" panose="02020603050405020304" pitchFamily="18" charset="0"/>
                <a:cs typeface="Times New Roman" panose="02020603050405020304" pitchFamily="18" charset="0"/>
              </a:rPr>
              <a:t>No Boot Device Found" / "Boot Device Not Found</a:t>
            </a:r>
          </a:p>
          <a:p>
            <a:pPr lvl="0"/>
            <a:r>
              <a:rPr lang="en-GB" sz="2600" dirty="0">
                <a:latin typeface="Times New Roman" panose="02020603050405020304" pitchFamily="18" charset="0"/>
                <a:cs typeface="Times New Roman" panose="02020603050405020304" pitchFamily="18" charset="0"/>
              </a:rPr>
              <a:t>Disk boot failure.</a:t>
            </a:r>
            <a:endParaRPr lang="en-US" sz="2600" dirty="0">
              <a:latin typeface="Times New Roman" panose="02020603050405020304" pitchFamily="18" charset="0"/>
              <a:cs typeface="Times New Roman" panose="02020603050405020304" pitchFamily="18" charset="0"/>
            </a:endParaRPr>
          </a:p>
          <a:p>
            <a:pPr lvl="0"/>
            <a:r>
              <a:rPr lang="en-GB" sz="2600" dirty="0">
                <a:latin typeface="Times New Roman" panose="02020603050405020304" pitchFamily="18" charset="0"/>
                <a:cs typeface="Times New Roman" panose="02020603050405020304" pitchFamily="18" charset="0"/>
              </a:rPr>
              <a:t>CMOS date and time not set.</a:t>
            </a:r>
            <a:endParaRPr lang="en-US" sz="2600" dirty="0">
              <a:latin typeface="Times New Roman" panose="02020603050405020304" pitchFamily="18" charset="0"/>
              <a:cs typeface="Times New Roman" panose="02020603050405020304" pitchFamily="18" charset="0"/>
            </a:endParaRPr>
          </a:p>
          <a:p>
            <a:r>
              <a:rPr lang="en-US" sz="2600" dirty="0">
                <a:latin typeface="Times New Roman" panose="02020603050405020304" pitchFamily="18" charset="0"/>
                <a:cs typeface="Times New Roman" panose="02020603050405020304" pitchFamily="18" charset="0"/>
              </a:rPr>
              <a:t>CMOS battery failure.</a:t>
            </a:r>
          </a:p>
        </p:txBody>
      </p:sp>
    </p:spTree>
    <p:extLst>
      <p:ext uri="{BB962C8B-B14F-4D97-AF65-F5344CB8AC3E}">
        <p14:creationId xmlns:p14="http://schemas.microsoft.com/office/powerpoint/2010/main" val="2309451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339634"/>
            <a:ext cx="11612880" cy="6270172"/>
          </a:xfrm>
        </p:spPr>
        <p:txBody>
          <a:bodyPr>
            <a:normAutofit fontScale="92500" lnSpcReduction="10000"/>
          </a:bodyPr>
          <a:lstStyle/>
          <a:p>
            <a:pPr marL="0" indent="0" fontAlgn="auto">
              <a:buNone/>
            </a:pPr>
            <a:r>
              <a:rPr lang="en-US" dirty="0"/>
              <a:t>Troubleshooting error messages on OS startup requires first identifying the exact message and its meaning. Different OS may display error messages in different ways, such as text, codes, symbols, or graphics.</a:t>
            </a:r>
          </a:p>
          <a:p>
            <a:pPr marL="0" indent="0" fontAlgn="auto">
              <a:buNone/>
            </a:pPr>
            <a:r>
              <a:rPr lang="en-US" dirty="0"/>
              <a:t> some commonly facing boot time error message and solution are : </a:t>
            </a:r>
          </a:p>
          <a:p>
            <a:pPr marL="0" indent="0">
              <a:buNone/>
            </a:pPr>
            <a:r>
              <a:rPr lang="en-US" sz="2400" b="1" dirty="0">
                <a:solidFill>
                  <a:srgbClr val="00B0F0"/>
                </a:solidFill>
              </a:rPr>
              <a:t>1."Disk Boot Failure”    Imp</a:t>
            </a:r>
          </a:p>
          <a:p>
            <a:pPr marL="0" indent="0">
              <a:buNone/>
            </a:pPr>
            <a:r>
              <a:rPr lang="en-US" sz="2400" b="1" dirty="0"/>
              <a:t>Every time you turn on your computer, as part of the boot process ,the BIOS find a bootable drive, initialize the first sector and continue loading ,however , if the BIOS cannot find the drive to boot, it displays a disk boot failure error screen message and stops boot process. Causes of these error:</a:t>
            </a:r>
          </a:p>
          <a:p>
            <a:pPr marL="514350" indent="-514350">
              <a:buAutoNum type="alphaLcPeriod"/>
            </a:pPr>
            <a:r>
              <a:rPr lang="en-US" sz="2400" b="1" dirty="0"/>
              <a:t>Incorrect BIOS boot order     b. Faulty data cables      c. HDD is damaged </a:t>
            </a:r>
          </a:p>
          <a:p>
            <a:pPr marL="0" indent="0">
              <a:buNone/>
            </a:pPr>
            <a:r>
              <a:rPr lang="en-US" sz="2400" b="1" i="1" dirty="0">
                <a:solidFill>
                  <a:srgbClr val="FF0000"/>
                </a:solidFill>
              </a:rPr>
              <a:t>Fixing this problem  with  the help of given techniques</a:t>
            </a:r>
          </a:p>
          <a:p>
            <a:r>
              <a:rPr lang="en-US" sz="2400" b="1" dirty="0"/>
              <a:t>Check Connections</a:t>
            </a:r>
            <a:r>
              <a:rPr lang="en-US" sz="2400" dirty="0"/>
              <a:t>: Ensure the SATA cable with hard drive is connected properly.</a:t>
            </a:r>
          </a:p>
          <a:p>
            <a:r>
              <a:rPr lang="en-US" sz="2400" b="1" dirty="0"/>
              <a:t>Inspect Cables and Ports:</a:t>
            </a:r>
            <a:endParaRPr lang="en-US" sz="2400" dirty="0"/>
          </a:p>
          <a:p>
            <a:pPr marL="0" indent="0">
              <a:buNone/>
            </a:pPr>
            <a:r>
              <a:rPr lang="en-US" sz="2400" dirty="0"/>
              <a:t>           Use different SATA cables or try different SATA ports on the motherboard to rule out</a:t>
            </a:r>
          </a:p>
          <a:p>
            <a:pPr marL="0" indent="0">
              <a:buNone/>
            </a:pPr>
            <a:r>
              <a:rPr lang="en-US" sz="2400" dirty="0"/>
              <a:t>           faulty cables or ports.</a:t>
            </a:r>
          </a:p>
          <a:p>
            <a:pPr marL="0" indent="0">
              <a:buNone/>
            </a:pP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07436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339634"/>
            <a:ext cx="11612880" cy="6270172"/>
          </a:xfrm>
        </p:spPr>
        <p:txBody>
          <a:bodyPr>
            <a:normAutofit/>
          </a:bodyPr>
          <a:lstStyle/>
          <a:p>
            <a:pPr marL="0" indent="0">
              <a:buNone/>
            </a:pPr>
            <a:r>
              <a:rPr lang="en-US" b="1" dirty="0"/>
              <a:t>Test Hard Drive</a:t>
            </a:r>
            <a:r>
              <a:rPr lang="en-US" dirty="0"/>
              <a:t>: Use diagnostic tools to check the health of the hard drive.</a:t>
            </a:r>
            <a:endParaRPr lang="en-US" b="1" dirty="0">
              <a:solidFill>
                <a:srgbClr val="00B0F0"/>
              </a:solidFill>
            </a:endParaRPr>
          </a:p>
          <a:p>
            <a:pPr marL="0" indent="0">
              <a:buNone/>
            </a:pPr>
            <a:endParaRPr lang="en-US" sz="2600" dirty="0"/>
          </a:p>
          <a:p>
            <a:r>
              <a:rPr lang="en-US" b="1" dirty="0"/>
              <a:t>Bios setup: </a:t>
            </a:r>
            <a:r>
              <a:rPr lang="en-US" dirty="0"/>
              <a:t>Change the order to position the hard disk as the 1st option.</a:t>
            </a:r>
          </a:p>
          <a:p>
            <a:pPr marL="0" indent="0">
              <a:buNone/>
            </a:pPr>
            <a:r>
              <a:rPr lang="en-US" dirty="0"/>
              <a:t>              steps:   1. </a:t>
            </a:r>
            <a:r>
              <a:rPr lang="en-US" dirty="0" err="1"/>
              <a:t>Goto</a:t>
            </a:r>
            <a:r>
              <a:rPr lang="en-US" dirty="0"/>
              <a:t> BIOS setup with the keys like F10, F8, F12 or Del .</a:t>
            </a:r>
          </a:p>
          <a:p>
            <a:pPr marL="0" indent="0">
              <a:buNone/>
            </a:pPr>
            <a:r>
              <a:rPr lang="en-US" dirty="0"/>
              <a:t>                           2. </a:t>
            </a:r>
            <a:r>
              <a:rPr lang="en-US" dirty="0" err="1"/>
              <a:t>Goto</a:t>
            </a:r>
            <a:r>
              <a:rPr lang="en-US" dirty="0"/>
              <a:t> Boot menu</a:t>
            </a:r>
          </a:p>
          <a:p>
            <a:pPr marL="0" indent="0">
              <a:buNone/>
            </a:pPr>
            <a:r>
              <a:rPr lang="en-US" dirty="0"/>
              <a:t>                           3. Move the hard disk to the first option by changing the order</a:t>
            </a:r>
          </a:p>
          <a:p>
            <a:pPr marL="0" indent="0">
              <a:buNone/>
            </a:pPr>
            <a:r>
              <a:rPr lang="en-US" dirty="0"/>
              <a:t>                           4. Save this setting or press F10 key and restart the computer.</a:t>
            </a:r>
          </a:p>
          <a:p>
            <a:pPr marL="0" indent="0">
              <a:buNone/>
            </a:pPr>
            <a:r>
              <a:rPr lang="en-US" dirty="0"/>
              <a:t>                   </a:t>
            </a:r>
          </a:p>
          <a:p>
            <a:r>
              <a:rPr lang="en-US" b="1" dirty="0"/>
              <a:t>Replace Drive</a:t>
            </a:r>
            <a:r>
              <a:rPr lang="en-US" dirty="0"/>
              <a:t>: If the hard drive is failing, replace it and reinstall the operating system</a:t>
            </a:r>
          </a:p>
          <a:p>
            <a:pPr marL="0" indent="0">
              <a:buNone/>
            </a:pPr>
            <a:endParaRPr lang="en-US" sz="2400" b="1" dirty="0">
              <a:solidFill>
                <a:srgbClr val="00B0F0"/>
              </a:solidFill>
            </a:endParaRPr>
          </a:p>
          <a:p>
            <a:pPr marL="0" indent="0">
              <a:buNone/>
            </a:pPr>
            <a:endParaRPr lang="en-US" sz="2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511400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1_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
  <TotalTime>608</TotalTime>
  <Words>4333</Words>
  <Application>Microsoft Office PowerPoint</Application>
  <PresentationFormat>Widescreen</PresentationFormat>
  <Paragraphs>250</Paragraphs>
  <Slides>33</Slides>
  <Notes>0</Notes>
  <HiddenSlides>0</HiddenSlides>
  <MMClips>0</MMClips>
  <ScaleCrop>false</ScaleCrop>
  <HeadingPairs>
    <vt:vector size="8" baseType="variant">
      <vt:variant>
        <vt:lpstr>Fonts Used</vt:lpstr>
      </vt:variant>
      <vt:variant>
        <vt:i4>6</vt:i4>
      </vt:variant>
      <vt:variant>
        <vt:lpstr>Theme</vt:lpstr>
      </vt:variant>
      <vt:variant>
        <vt:i4>2</vt:i4>
      </vt:variant>
      <vt:variant>
        <vt:lpstr>Slide Titles</vt:lpstr>
      </vt:variant>
      <vt:variant>
        <vt:i4>33</vt:i4>
      </vt:variant>
      <vt:variant>
        <vt:lpstr>Custom Shows</vt:lpstr>
      </vt:variant>
      <vt:variant>
        <vt:i4>1</vt:i4>
      </vt:variant>
    </vt:vector>
  </HeadingPairs>
  <TitlesOfParts>
    <vt:vector size="42" baseType="lpstr">
      <vt:lpstr>Algerian</vt:lpstr>
      <vt:lpstr>Arial</vt:lpstr>
      <vt:lpstr>Century Gothic</vt:lpstr>
      <vt:lpstr>Times New Roman</vt:lpstr>
      <vt:lpstr>Wingdings</vt:lpstr>
      <vt:lpstr>Wingdings 3</vt:lpstr>
      <vt:lpstr>Ion</vt:lpstr>
      <vt:lpstr>1_Ion</vt:lpstr>
      <vt:lpstr>UNIT – 4 </vt:lpstr>
      <vt:lpstr>Troubleshooting</vt:lpstr>
      <vt:lpstr>1.Information gathering </vt:lpstr>
      <vt:lpstr>4. Assessment of the effectiveness of the solution    It is vital that you assess the results of your actions and determine whether the "fix" worked, whether it was a temporary work around, or whether it caused additional problems. If possible, have the customer verify the functionality of the solution and system.   5.Documentation  After completing your assessment, you should develop a summarization of the problem, which should include the reported and observed symptoms, the corrective actions taken, and the results of those actions. A. Description of the problem. B. Steps to resolve the problem. C. Components used in the repair.  </vt:lpstr>
      <vt:lpstr>Troubleshooting boot problems: Troubleshooting boot problems involves a systematic approach to diagnose and fix issues preventing a computer from starting up correctly. Here's a step-by-step guide: 1. Initial Assessment Check Power Supply: Ensure the computer is plugged in and the power outlet is working. For laptops, make sure the battery is charged and the power adapter is connected. Listen for Beeps: Many computers emit beep codes during POST (Power-On Self-Test). These beeps can indicate specific hardware issues.  2. Basic Hardware Checks Check Connections: Ensure all cables are securely connected, including power cables, data cables (SATA, IDE), and internal connections like RAM and CPU.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Custom Show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 4 </dc:title>
  <dc:creator>Teams_IT</dc:creator>
  <cp:lastModifiedBy>Lenovo</cp:lastModifiedBy>
  <cp:revision>89</cp:revision>
  <dcterms:created xsi:type="dcterms:W3CDTF">2024-07-15T12:58:40Z</dcterms:created>
  <dcterms:modified xsi:type="dcterms:W3CDTF">2025-08-29T02:18:09Z</dcterms:modified>
</cp:coreProperties>
</file>