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75" r:id="rId6"/>
    <p:sldId id="260" r:id="rId7"/>
    <p:sldId id="261" r:id="rId8"/>
    <p:sldId id="262" r:id="rId9"/>
    <p:sldId id="276" r:id="rId10"/>
    <p:sldId id="263" r:id="rId11"/>
    <p:sldId id="277" r:id="rId12"/>
    <p:sldId id="264" r:id="rId13"/>
    <p:sldId id="266" r:id="rId14"/>
    <p:sldId id="278" r:id="rId15"/>
    <p:sldId id="265" r:id="rId16"/>
    <p:sldId id="267" r:id="rId17"/>
    <p:sldId id="279" r:id="rId18"/>
    <p:sldId id="268" r:id="rId19"/>
    <p:sldId id="281" r:id="rId20"/>
    <p:sldId id="280" r:id="rId21"/>
    <p:sldId id="269" r:id="rId22"/>
    <p:sldId id="283" r:id="rId23"/>
    <p:sldId id="282" r:id="rId24"/>
    <p:sldId id="270" r:id="rId25"/>
    <p:sldId id="271" r:id="rId26"/>
    <p:sldId id="285" r:id="rId27"/>
    <p:sldId id="273" r:id="rId28"/>
    <p:sldId id="284" r:id="rId29"/>
    <p:sldId id="274" r:id="rId30"/>
    <p:sldId id="288" r:id="rId31"/>
    <p:sldId id="289" r:id="rId32"/>
    <p:sldId id="287"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42056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EB983-3704-49D2-8243-1D8E85B93EEA}"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8693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29015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5467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98622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425992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1506561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138005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17315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92368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347834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3EB983-3704-49D2-8243-1D8E85B93EEA}"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49418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EB983-3704-49D2-8243-1D8E85B93EEA}"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320926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132911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229651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F3EB983-3704-49D2-8243-1D8E85B93EEA}" type="datetimeFigureOut">
              <a:rPr lang="en-US" smtClean="0"/>
              <a:t>7/30/2025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19852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EB983-3704-49D2-8243-1D8E85B93EEA}"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DBFCA-8C28-421F-895D-398DE6BBBB92}" type="slidenum">
              <a:rPr lang="en-US" smtClean="0"/>
              <a:t>‹#›</a:t>
            </a:fld>
            <a:endParaRPr lang="en-US"/>
          </a:p>
        </p:txBody>
      </p:sp>
    </p:spTree>
    <p:extLst>
      <p:ext uri="{BB962C8B-B14F-4D97-AF65-F5344CB8AC3E}">
        <p14:creationId xmlns:p14="http://schemas.microsoft.com/office/powerpoint/2010/main" val="66562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3EB983-3704-49D2-8243-1D8E85B93EEA}" type="datetimeFigureOut">
              <a:rPr lang="en-US" smtClean="0"/>
              <a:t>7/30/2025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EDBFCA-8C28-421F-895D-398DE6BBBB92}" type="slidenum">
              <a:rPr lang="en-US" smtClean="0"/>
              <a:t>‹#›</a:t>
            </a:fld>
            <a:endParaRPr lang="en-US"/>
          </a:p>
        </p:txBody>
      </p:sp>
    </p:spTree>
    <p:extLst>
      <p:ext uri="{BB962C8B-B14F-4D97-AF65-F5344CB8AC3E}">
        <p14:creationId xmlns:p14="http://schemas.microsoft.com/office/powerpoint/2010/main" val="190233747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javatpoint.com/cpu-full-for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6389"/>
            <a:ext cx="9144000" cy="914400"/>
          </a:xfrm>
        </p:spPr>
        <p:txBody>
          <a:bodyPr>
            <a:normAutofit fontScale="90000"/>
          </a:bodyPr>
          <a:lstStyle/>
          <a:p>
            <a:r>
              <a:rPr lang="en-US" b="1" dirty="0">
                <a:solidFill>
                  <a:srgbClr val="00B0F0"/>
                </a:solidFill>
              </a:rPr>
              <a:t>Lesson - 3</a:t>
            </a:r>
          </a:p>
        </p:txBody>
      </p:sp>
      <p:sp>
        <p:nvSpPr>
          <p:cNvPr id="3" name="Subtitle 2"/>
          <p:cNvSpPr>
            <a:spLocks noGrp="1"/>
          </p:cNvSpPr>
          <p:nvPr>
            <p:ph type="subTitle" idx="1"/>
          </p:nvPr>
        </p:nvSpPr>
        <p:spPr/>
        <p:txBody>
          <a:bodyPr/>
          <a:lstStyle/>
          <a:p>
            <a:r>
              <a:rPr lang="en-US" sz="4400" b="1" dirty="0">
                <a:solidFill>
                  <a:srgbClr val="FF0000"/>
                </a:solidFill>
              </a:rPr>
              <a:t>Overview on System's Core</a:t>
            </a:r>
            <a:endParaRPr lang="en-US" sz="4400" dirty="0">
              <a:solidFill>
                <a:srgbClr val="FF0000"/>
              </a:solidFill>
            </a:endParaRPr>
          </a:p>
          <a:p>
            <a:endParaRPr lang="en-US" dirty="0"/>
          </a:p>
        </p:txBody>
      </p:sp>
    </p:spTree>
    <p:extLst>
      <p:ext uri="{BB962C8B-B14F-4D97-AF65-F5344CB8AC3E}">
        <p14:creationId xmlns:p14="http://schemas.microsoft.com/office/powerpoint/2010/main" val="404503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402915"/>
            <a:ext cx="10515600" cy="1261908"/>
          </a:xfrm>
        </p:spPr>
        <p:txBody>
          <a:bodyPr>
            <a:noAutofit/>
          </a:bodyPr>
          <a:lstStyle/>
          <a:p>
            <a:r>
              <a:rPr lang="en-US" sz="3200" dirty="0">
                <a:solidFill>
                  <a:srgbClr val="00B0F0"/>
                </a:solidFill>
                <a:latin typeface="Times New Roman" panose="02020603050405020304" pitchFamily="18" charset="0"/>
                <a:cs typeface="Times New Roman" panose="02020603050405020304" pitchFamily="18" charset="0"/>
              </a:rPr>
              <a:t>3. Mini-ITX</a:t>
            </a:r>
            <a:br>
              <a:rPr lang="en-US" sz="3200" dirty="0">
                <a:solidFill>
                  <a:srgbClr val="00B0F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Mini ITX is a low-power consumption motherboard format of 6.7 × 6.7 inches. It contain two PCIs . Although this type of motherboard was designed with the aim of empowering teams of low consumption, at present there are no limits and they have grown by giant steps in terms of benefits.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Mini ITX is a standard format for all types of equipment, such as vehicle embedded computers, industrial applications, and </a:t>
            </a:r>
            <a:r>
              <a:rPr lang="en-US" sz="2400" dirty="0" err="1">
                <a:latin typeface="Times New Roman" panose="02020603050405020304" pitchFamily="18" charset="0"/>
                <a:cs typeface="Times New Roman" panose="02020603050405020304" pitchFamily="18" charset="0"/>
              </a:rPr>
              <a:t>IoT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3770333"/>
            <a:ext cx="10515600" cy="2406629"/>
          </a:xfrm>
        </p:spPr>
        <p:txBody>
          <a:bodyPr>
            <a:normAutofit/>
          </a:bodyPr>
          <a:lstStyle/>
          <a:p>
            <a:pPr marL="0" indent="0">
              <a:buNone/>
            </a:pPr>
            <a:r>
              <a:rPr lang="en-US" sz="2400" dirty="0">
                <a:solidFill>
                  <a:srgbClr val="00B0F0"/>
                </a:solidFill>
                <a:latin typeface="Times New Roman" panose="02020603050405020304" pitchFamily="18" charset="0"/>
                <a:ea typeface="+mj-ea"/>
                <a:cs typeface="Times New Roman" panose="02020603050405020304" pitchFamily="18" charset="0"/>
              </a:rPr>
              <a:t>4. </a:t>
            </a:r>
            <a:r>
              <a:rPr lang="en-US" sz="3200" dirty="0">
                <a:solidFill>
                  <a:srgbClr val="00B0F0"/>
                </a:solidFill>
                <a:latin typeface="Times New Roman" panose="02020603050405020304" pitchFamily="18" charset="0"/>
                <a:ea typeface="+mj-ea"/>
                <a:cs typeface="Times New Roman" panose="02020603050405020304" pitchFamily="18" charset="0"/>
              </a:rPr>
              <a:t>Nano-ITX:</a:t>
            </a:r>
          </a:p>
          <a:p>
            <a:pPr marL="0" indent="0">
              <a:buNone/>
            </a:pPr>
            <a:r>
              <a:rPr lang="en-US" sz="2400" dirty="0">
                <a:latin typeface="Times New Roman" panose="02020603050405020304" pitchFamily="18" charset="0"/>
                <a:ea typeface="+mj-ea"/>
                <a:cs typeface="Times New Roman" panose="02020603050405020304" pitchFamily="18" charset="0"/>
              </a:rPr>
              <a:t>The Nano-ITX have only one PCIs, that measures 4.7 × 4.7 in. Nano-ITX are fully integrated boards designed to consume very low power. This type of motherboard can be used in many applications, but it was specially designed for smart entertainment, media centers, smart TVs, in-vehicle devices, and more.</a:t>
            </a:r>
          </a:p>
          <a:p>
            <a:pPr marL="0" indent="0">
              <a:buNone/>
            </a:pPr>
            <a:endParaRPr lang="en-US" sz="2400" dirty="0">
              <a:solidFill>
                <a:srgbClr val="00B0F0"/>
              </a:solidFill>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6808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778" y="432923"/>
            <a:ext cx="10515600" cy="4351338"/>
          </a:xfrm>
        </p:spPr>
        <p:txBody>
          <a:bodyPr/>
          <a:lstStyle/>
          <a:p>
            <a:pPr marL="0" indent="0">
              <a:buNone/>
            </a:pPr>
            <a:r>
              <a:rPr lang="en-US" dirty="0">
                <a:solidFill>
                  <a:srgbClr val="00B0F0"/>
                </a:solidFill>
                <a:latin typeface="Times New Roman" panose="02020603050405020304" pitchFamily="18" charset="0"/>
                <a:cs typeface="Times New Roman" panose="02020603050405020304" pitchFamily="18" charset="0"/>
              </a:rPr>
              <a:t>5. Pico-ITX</a:t>
            </a:r>
            <a:r>
              <a:rPr lang="en-US" sz="2000" dirty="0">
                <a:solidFill>
                  <a:srgbClr val="00B0F0"/>
                </a:solidFill>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The Pico-ITX is the smallest type of motherboard form factor in this list. Its measurements are 3.9 × 2.8 in and it is 75% smaller than the Mini-ITX. There is single PCIs with very small size. </a:t>
            </a:r>
          </a:p>
          <a:p>
            <a:pPr marL="0" indent="0">
              <a:buNone/>
            </a:pPr>
            <a:endParaRPr lang="en-US" dirty="0"/>
          </a:p>
        </p:txBody>
      </p:sp>
    </p:spTree>
    <p:extLst>
      <p:ext uri="{BB962C8B-B14F-4D97-AF65-F5344CB8AC3E}">
        <p14:creationId xmlns:p14="http://schemas.microsoft.com/office/powerpoint/2010/main" val="3005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normAutofit/>
          </a:bodyPr>
          <a:lstStyle/>
          <a:p>
            <a:r>
              <a:rPr lang="en-US" sz="2800" dirty="0">
                <a:solidFill>
                  <a:srgbClr val="00B0F0"/>
                </a:solidFill>
                <a:latin typeface="Times New Roman" panose="02020603050405020304" pitchFamily="18" charset="0"/>
                <a:cs typeface="Times New Roman" panose="02020603050405020304" pitchFamily="18" charset="0"/>
              </a:rPr>
              <a:t>Brief comparison of motherboard form factor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991573"/>
              </p:ext>
            </p:extLst>
          </p:nvPr>
        </p:nvGraphicFramePr>
        <p:xfrm>
          <a:off x="838198" y="1894114"/>
          <a:ext cx="9360878" cy="3782228"/>
        </p:xfrm>
        <a:graphic>
          <a:graphicData uri="http://schemas.openxmlformats.org/drawingml/2006/table">
            <a:tbl>
              <a:tblPr/>
              <a:tblGrid>
                <a:gridCol w="1948671">
                  <a:extLst>
                    <a:ext uri="{9D8B030D-6E8A-4147-A177-3AD203B41FA5}">
                      <a16:colId xmlns:a16="http://schemas.microsoft.com/office/drawing/2014/main" val="623272449"/>
                    </a:ext>
                  </a:extLst>
                </a:gridCol>
                <a:gridCol w="2466911">
                  <a:extLst>
                    <a:ext uri="{9D8B030D-6E8A-4147-A177-3AD203B41FA5}">
                      <a16:colId xmlns:a16="http://schemas.microsoft.com/office/drawing/2014/main" val="220667151"/>
                    </a:ext>
                  </a:extLst>
                </a:gridCol>
                <a:gridCol w="1629309">
                  <a:extLst>
                    <a:ext uri="{9D8B030D-6E8A-4147-A177-3AD203B41FA5}">
                      <a16:colId xmlns:a16="http://schemas.microsoft.com/office/drawing/2014/main" val="2927161317"/>
                    </a:ext>
                  </a:extLst>
                </a:gridCol>
                <a:gridCol w="3315987">
                  <a:extLst>
                    <a:ext uri="{9D8B030D-6E8A-4147-A177-3AD203B41FA5}">
                      <a16:colId xmlns:a16="http://schemas.microsoft.com/office/drawing/2014/main" val="2407350278"/>
                    </a:ext>
                  </a:extLst>
                </a:gridCol>
              </a:tblGrid>
              <a:tr h="600892">
                <a:tc>
                  <a:txBody>
                    <a:bodyPr/>
                    <a:lstStyle/>
                    <a:p>
                      <a:pPr algn="l"/>
                      <a:r>
                        <a:rPr lang="en-US" sz="2400" b="1" dirty="0">
                          <a:effectLst/>
                          <a:latin typeface="Times New Roman" panose="02020603050405020304" pitchFamily="18" charset="0"/>
                          <a:cs typeface="Times New Roman" panose="02020603050405020304" pitchFamily="18" charset="0"/>
                        </a:rPr>
                        <a:t>Form Factor</a:t>
                      </a:r>
                      <a:endParaRPr lang="en-US" sz="2400" b="0" dirty="0">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rgbClr val="C0C464"/>
                      </a:solidFill>
                      <a:prstDash val="solid"/>
                      <a:round/>
                      <a:headEnd type="none" w="med" len="med"/>
                      <a:tailEnd type="none" w="med" len="med"/>
                    </a:lnL>
                    <a:lnR w="12700" cap="flat" cmpd="sng" algn="ctr">
                      <a:solidFill>
                        <a:srgbClr val="50C864"/>
                      </a:solidFill>
                      <a:prstDash val="solid"/>
                      <a:round/>
                      <a:headEnd type="none" w="med" len="med"/>
                      <a:tailEnd type="none" w="med" len="med"/>
                    </a:lnR>
                    <a:lnT w="12700" cap="flat" cmpd="sng" algn="ctr">
                      <a:solidFill>
                        <a:srgbClr val="C0C464"/>
                      </a:solidFill>
                      <a:prstDash val="solid"/>
                      <a:round/>
                      <a:headEnd type="none" w="med" len="med"/>
                      <a:tailEnd type="none" w="med" len="med"/>
                    </a:lnT>
                    <a:lnB w="12700" cap="flat" cmpd="sng" algn="ctr">
                      <a:solidFill>
                        <a:srgbClr val="A0C964"/>
                      </a:solidFill>
                      <a:prstDash val="solid"/>
                      <a:round/>
                      <a:headEnd type="none" w="med" len="med"/>
                      <a:tailEnd type="none" w="med" len="med"/>
                    </a:lnB>
                    <a:solidFill>
                      <a:srgbClr val="FFFFFF"/>
                    </a:solidFill>
                  </a:tcPr>
                </a:tc>
                <a:tc>
                  <a:txBody>
                    <a:bodyPr/>
                    <a:lstStyle/>
                    <a:p>
                      <a:pPr algn="l"/>
                      <a:r>
                        <a:rPr lang="en-US" sz="2400" b="1" dirty="0">
                          <a:effectLst/>
                          <a:latin typeface="Times New Roman" panose="02020603050405020304" pitchFamily="18" charset="0"/>
                          <a:cs typeface="Times New Roman" panose="02020603050405020304" pitchFamily="18" charset="0"/>
                        </a:rPr>
                        <a:t>Manufacturer/Date</a:t>
                      </a:r>
                      <a:endParaRPr lang="en-US" sz="2400" b="0" dirty="0">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rgbClr val="50C864"/>
                      </a:solidFill>
                      <a:prstDash val="solid"/>
                      <a:round/>
                      <a:headEnd type="none" w="med" len="med"/>
                      <a:tailEnd type="none" w="med" len="med"/>
                    </a:lnL>
                    <a:lnR w="12700" cap="flat" cmpd="sng" algn="ctr">
                      <a:solidFill>
                        <a:srgbClr val="80C864"/>
                      </a:solidFill>
                      <a:prstDash val="solid"/>
                      <a:round/>
                      <a:headEnd type="none" w="med" len="med"/>
                      <a:tailEnd type="none" w="med" len="med"/>
                    </a:lnR>
                    <a:lnT w="12700" cap="flat" cmpd="sng" algn="ctr">
                      <a:solidFill>
                        <a:srgbClr val="50C864"/>
                      </a:solidFill>
                      <a:prstDash val="solid"/>
                      <a:round/>
                      <a:headEnd type="none" w="med" len="med"/>
                      <a:tailEnd type="none" w="med" len="med"/>
                    </a:lnT>
                    <a:lnB w="12700" cap="flat" cmpd="sng" algn="ctr">
                      <a:solidFill>
                        <a:srgbClr val="A0C064"/>
                      </a:solidFill>
                      <a:prstDash val="solid"/>
                      <a:round/>
                      <a:headEnd type="none" w="med" len="med"/>
                      <a:tailEnd type="none" w="med" len="med"/>
                    </a:lnB>
                    <a:solidFill>
                      <a:srgbClr val="FFFFFF"/>
                    </a:solidFill>
                  </a:tcPr>
                </a:tc>
                <a:tc>
                  <a:txBody>
                    <a:bodyPr/>
                    <a:lstStyle/>
                    <a:p>
                      <a:pPr algn="l"/>
                      <a:r>
                        <a:rPr lang="en-US" sz="2400" b="1" dirty="0">
                          <a:effectLst/>
                          <a:latin typeface="Times New Roman" panose="02020603050405020304" pitchFamily="18" charset="0"/>
                          <a:cs typeface="Times New Roman" panose="02020603050405020304" pitchFamily="18" charset="0"/>
                        </a:rPr>
                        <a:t>Dimensions</a:t>
                      </a:r>
                      <a:endParaRPr lang="en-US" sz="2400" b="0" dirty="0">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rgbClr val="80C864"/>
                      </a:solidFill>
                      <a:prstDash val="solid"/>
                      <a:round/>
                      <a:headEnd type="none" w="med" len="med"/>
                      <a:tailEnd type="none" w="med" len="med"/>
                    </a:lnL>
                    <a:lnR w="12700" cap="flat" cmpd="sng" algn="ctr">
                      <a:solidFill>
                        <a:srgbClr val="A0C064"/>
                      </a:solidFill>
                      <a:prstDash val="solid"/>
                      <a:round/>
                      <a:headEnd type="none" w="med" len="med"/>
                      <a:tailEnd type="none" w="med" len="med"/>
                    </a:lnR>
                    <a:lnT w="12700" cap="flat" cmpd="sng" algn="ctr">
                      <a:solidFill>
                        <a:srgbClr val="80C864"/>
                      </a:solidFill>
                      <a:prstDash val="solid"/>
                      <a:round/>
                      <a:headEnd type="none" w="med" len="med"/>
                      <a:tailEnd type="none" w="med" len="med"/>
                    </a:lnT>
                    <a:lnB w="12700" cap="flat" cmpd="sng" algn="ctr">
                      <a:solidFill>
                        <a:srgbClr val="F0CA64"/>
                      </a:solidFill>
                      <a:prstDash val="solid"/>
                      <a:round/>
                      <a:headEnd type="none" w="med" len="med"/>
                      <a:tailEnd type="none" w="med" len="med"/>
                    </a:lnB>
                    <a:solidFill>
                      <a:srgbClr val="FFFFFF"/>
                    </a:solidFill>
                  </a:tcPr>
                </a:tc>
                <a:tc>
                  <a:txBody>
                    <a:bodyPr/>
                    <a:lstStyle/>
                    <a:p>
                      <a:pPr algn="l"/>
                      <a:r>
                        <a:rPr lang="en-US" sz="2400" b="1" dirty="0">
                          <a:effectLst/>
                          <a:latin typeface="Times New Roman" panose="02020603050405020304" pitchFamily="18" charset="0"/>
                          <a:cs typeface="Times New Roman" panose="02020603050405020304" pitchFamily="18" charset="0"/>
                        </a:rPr>
                        <a:t>Applications</a:t>
                      </a:r>
                      <a:endParaRPr lang="en-US" sz="2400" b="0" dirty="0">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rgbClr val="A0C064"/>
                      </a:solidFill>
                      <a:prstDash val="solid"/>
                      <a:round/>
                      <a:headEnd type="none" w="med" len="med"/>
                      <a:tailEnd type="none" w="med" len="med"/>
                    </a:lnL>
                    <a:lnR w="9525" cap="flat" cmpd="sng" algn="ctr">
                      <a:solidFill>
                        <a:srgbClr val="A0C0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0C064"/>
                      </a:solidFill>
                      <a:prstDash val="solid"/>
                      <a:round/>
                      <a:headEnd type="none" w="med" len="med"/>
                      <a:tailEnd type="none" w="med" len="med"/>
                    </a:lnB>
                    <a:solidFill>
                      <a:srgbClr val="FFFFFF"/>
                    </a:solidFill>
                  </a:tcPr>
                </a:tc>
                <a:extLst>
                  <a:ext uri="{0D108BD9-81ED-4DB2-BD59-A6C34878D82A}">
                    <a16:rowId xmlns:a16="http://schemas.microsoft.com/office/drawing/2014/main" val="3786032730"/>
                  </a:ext>
                </a:extLst>
              </a:tr>
              <a:tr h="825668">
                <a:tc>
                  <a:txBody>
                    <a:bodyPr/>
                    <a:lstStyle/>
                    <a:p>
                      <a:pPr algn="l"/>
                      <a:r>
                        <a:rPr lang="en-US" sz="2400" b="0" dirty="0">
                          <a:effectLst/>
                          <a:latin typeface="Times New Roman" panose="02020603050405020304" pitchFamily="18" charset="0"/>
                          <a:cs typeface="Times New Roman" panose="02020603050405020304" pitchFamily="18" charset="0"/>
                        </a:rPr>
                        <a:t>Standard-ATX</a:t>
                      </a:r>
                    </a:p>
                  </a:txBody>
                  <a:tcPr marL="76200" marR="76200" marT="76200" marB="76200" anchor="ctr">
                    <a:lnL w="12700" cap="flat" cmpd="sng" algn="ctr">
                      <a:solidFill>
                        <a:srgbClr val="A0C964"/>
                      </a:solidFill>
                      <a:prstDash val="solid"/>
                      <a:round/>
                      <a:headEnd type="none" w="med" len="med"/>
                      <a:tailEnd type="none" w="med" len="med"/>
                    </a:lnL>
                    <a:lnR w="12700" cap="flat" cmpd="sng" algn="ctr">
                      <a:solidFill>
                        <a:srgbClr val="A0C064"/>
                      </a:solidFill>
                      <a:prstDash val="solid"/>
                      <a:round/>
                      <a:headEnd type="none" w="med" len="med"/>
                      <a:tailEnd type="none" w="med" len="med"/>
                    </a:lnR>
                    <a:lnT w="12700" cap="flat" cmpd="sng" algn="ctr">
                      <a:solidFill>
                        <a:srgbClr val="A0C964"/>
                      </a:solidFill>
                      <a:prstDash val="solid"/>
                      <a:round/>
                      <a:headEnd type="none" w="med" len="med"/>
                      <a:tailEnd type="none" w="med" len="med"/>
                    </a:lnT>
                    <a:lnB w="12700" cap="flat" cmpd="sng" algn="ctr">
                      <a:solidFill>
                        <a:srgbClr val="A0C0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Intel 1995</a:t>
                      </a:r>
                    </a:p>
                  </a:txBody>
                  <a:tcPr marL="76200" marR="76200" marT="76200" marB="76200" anchor="ctr">
                    <a:lnL w="12700" cap="flat" cmpd="sng" algn="ctr">
                      <a:solidFill>
                        <a:srgbClr val="A0C064"/>
                      </a:solidFill>
                      <a:prstDash val="solid"/>
                      <a:round/>
                      <a:headEnd type="none" w="med" len="med"/>
                      <a:tailEnd type="none" w="med" len="med"/>
                    </a:lnL>
                    <a:lnR w="12700" cap="flat" cmpd="sng" algn="ctr">
                      <a:solidFill>
                        <a:srgbClr val="F0CA64"/>
                      </a:solidFill>
                      <a:prstDash val="solid"/>
                      <a:round/>
                      <a:headEnd type="none" w="med" len="med"/>
                      <a:tailEnd type="none" w="med" len="med"/>
                    </a:lnR>
                    <a:lnT w="12700" cap="flat" cmpd="sng" algn="ctr">
                      <a:solidFill>
                        <a:srgbClr val="A0C064"/>
                      </a:solidFill>
                      <a:prstDash val="solid"/>
                      <a:round/>
                      <a:headEnd type="none" w="med" len="med"/>
                      <a:tailEnd type="none" w="med" len="med"/>
                    </a:lnT>
                    <a:lnB w="12700" cap="flat" cmpd="sng" algn="ctr">
                      <a:solidFill>
                        <a:srgbClr val="60C4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 12 × 9.6 in</a:t>
                      </a:r>
                    </a:p>
                  </a:txBody>
                  <a:tcPr marL="76200" marR="76200" marT="76200" marB="76200" anchor="ctr">
                    <a:lnL w="12700" cap="flat" cmpd="sng" algn="ctr">
                      <a:solidFill>
                        <a:srgbClr val="F0CA64"/>
                      </a:solidFill>
                      <a:prstDash val="solid"/>
                      <a:round/>
                      <a:headEnd type="none" w="med" len="med"/>
                      <a:tailEnd type="none" w="med" len="med"/>
                    </a:lnL>
                    <a:lnR w="12700" cap="flat" cmpd="sng" algn="ctr">
                      <a:solidFill>
                        <a:srgbClr val="A0C064"/>
                      </a:solidFill>
                      <a:prstDash val="solid"/>
                      <a:round/>
                      <a:headEnd type="none" w="med" len="med"/>
                      <a:tailEnd type="none" w="med" len="med"/>
                    </a:lnR>
                    <a:lnT w="12700" cap="flat" cmpd="sng" algn="ctr">
                      <a:solidFill>
                        <a:srgbClr val="F0CA64"/>
                      </a:solidFill>
                      <a:prstDash val="solid"/>
                      <a:round/>
                      <a:headEnd type="none" w="med" len="med"/>
                      <a:tailEnd type="none" w="med" len="med"/>
                    </a:lnT>
                    <a:lnB w="12700" cap="flat" cmpd="sng" algn="ctr">
                      <a:solidFill>
                        <a:srgbClr val="A0C0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Workstation/Desktop</a:t>
                      </a:r>
                    </a:p>
                  </a:txBody>
                  <a:tcPr marL="76200" marR="76200" marT="76200" marB="76200" anchor="ctr">
                    <a:lnL w="12700" cap="flat" cmpd="sng" algn="ctr">
                      <a:solidFill>
                        <a:srgbClr val="A0C064"/>
                      </a:solidFill>
                      <a:prstDash val="solid"/>
                      <a:round/>
                      <a:headEnd type="none" w="med" len="med"/>
                      <a:tailEnd type="none" w="med" len="med"/>
                    </a:lnL>
                    <a:lnR w="9525" cap="flat" cmpd="sng" algn="ctr">
                      <a:solidFill>
                        <a:srgbClr val="A0C064"/>
                      </a:solidFill>
                      <a:prstDash val="solid"/>
                      <a:round/>
                      <a:headEnd type="none" w="med" len="med"/>
                      <a:tailEnd type="none" w="med" len="med"/>
                    </a:lnR>
                    <a:lnT w="12700" cap="flat" cmpd="sng" algn="ctr">
                      <a:solidFill>
                        <a:srgbClr val="A0C064"/>
                      </a:solidFill>
                      <a:prstDash val="solid"/>
                      <a:round/>
                      <a:headEnd type="none" w="med" len="med"/>
                      <a:tailEnd type="none" w="med" len="med"/>
                    </a:lnT>
                    <a:lnB w="12700" cap="flat" cmpd="sng" algn="ctr">
                      <a:solidFill>
                        <a:srgbClr val="30C164"/>
                      </a:solidFill>
                      <a:prstDash val="solid"/>
                      <a:round/>
                      <a:headEnd type="none" w="med" len="med"/>
                      <a:tailEnd type="none" w="med" len="med"/>
                    </a:lnB>
                    <a:solidFill>
                      <a:srgbClr val="FFFFFF"/>
                    </a:solidFill>
                  </a:tcPr>
                </a:tc>
                <a:extLst>
                  <a:ext uri="{0D108BD9-81ED-4DB2-BD59-A6C34878D82A}">
                    <a16:rowId xmlns:a16="http://schemas.microsoft.com/office/drawing/2014/main" val="2032551352"/>
                  </a:ext>
                </a:extLst>
              </a:tr>
              <a:tr h="502581">
                <a:tc>
                  <a:txBody>
                    <a:bodyPr/>
                    <a:lstStyle/>
                    <a:p>
                      <a:pPr algn="l"/>
                      <a:r>
                        <a:rPr lang="en-US" sz="2400" b="0" dirty="0">
                          <a:effectLst/>
                          <a:latin typeface="Times New Roman" panose="02020603050405020304" pitchFamily="18" charset="0"/>
                          <a:cs typeface="Times New Roman" panose="02020603050405020304" pitchFamily="18" charset="0"/>
                        </a:rPr>
                        <a:t>Micro-ATX</a:t>
                      </a:r>
                    </a:p>
                  </a:txBody>
                  <a:tcPr marL="76200" marR="76200" marT="76200" marB="76200" anchor="ctr">
                    <a:lnL w="12700" cap="flat" cmpd="sng" algn="ctr">
                      <a:solidFill>
                        <a:srgbClr val="A0C064"/>
                      </a:solidFill>
                      <a:prstDash val="solid"/>
                      <a:round/>
                      <a:headEnd type="none" w="med" len="med"/>
                      <a:tailEnd type="none" w="med" len="med"/>
                    </a:lnL>
                    <a:lnR w="12700" cap="flat" cmpd="sng" algn="ctr">
                      <a:solidFill>
                        <a:srgbClr val="60C464"/>
                      </a:solidFill>
                      <a:prstDash val="solid"/>
                      <a:round/>
                      <a:headEnd type="none" w="med" len="med"/>
                      <a:tailEnd type="none" w="med" len="med"/>
                    </a:lnR>
                    <a:lnT w="12700" cap="flat" cmpd="sng" algn="ctr">
                      <a:solidFill>
                        <a:srgbClr val="A0C064"/>
                      </a:solidFill>
                      <a:prstDash val="solid"/>
                      <a:round/>
                      <a:headEnd type="none" w="med" len="med"/>
                      <a:tailEnd type="none" w="med" len="med"/>
                    </a:lnT>
                    <a:lnB w="12700" cap="flat" cmpd="sng" algn="ctr">
                      <a:solidFill>
                        <a:srgbClr val="60C4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Intel 1997</a:t>
                      </a:r>
                    </a:p>
                  </a:txBody>
                  <a:tcPr marL="76200" marR="76200" marT="76200" marB="76200" anchor="ctr">
                    <a:lnL w="12700" cap="flat" cmpd="sng" algn="ctr">
                      <a:solidFill>
                        <a:srgbClr val="60C464"/>
                      </a:solidFill>
                      <a:prstDash val="solid"/>
                      <a:round/>
                      <a:headEnd type="none" w="med" len="med"/>
                      <a:tailEnd type="none" w="med" len="med"/>
                    </a:lnL>
                    <a:lnR w="12700" cap="flat" cmpd="sng" algn="ctr">
                      <a:solidFill>
                        <a:srgbClr val="A0C064"/>
                      </a:solidFill>
                      <a:prstDash val="solid"/>
                      <a:round/>
                      <a:headEnd type="none" w="med" len="med"/>
                      <a:tailEnd type="none" w="med" len="med"/>
                    </a:lnR>
                    <a:lnT w="12700" cap="flat" cmpd="sng" algn="ctr">
                      <a:solidFill>
                        <a:srgbClr val="60C464"/>
                      </a:solidFill>
                      <a:prstDash val="solid"/>
                      <a:round/>
                      <a:headEnd type="none" w="med" len="med"/>
                      <a:tailEnd type="none" w="med" len="med"/>
                    </a:lnT>
                    <a:lnB w="12700" cap="flat" cmpd="sng" algn="ctr">
                      <a:solidFill>
                        <a:srgbClr val="80CE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9.6 × 9.6 in</a:t>
                      </a:r>
                    </a:p>
                  </a:txBody>
                  <a:tcPr marL="76200" marR="76200" marT="76200" marB="76200" anchor="ctr">
                    <a:lnL w="12700" cap="flat" cmpd="sng" algn="ctr">
                      <a:solidFill>
                        <a:srgbClr val="A0C064"/>
                      </a:solidFill>
                      <a:prstDash val="solid"/>
                      <a:round/>
                      <a:headEnd type="none" w="med" len="med"/>
                      <a:tailEnd type="none" w="med" len="med"/>
                    </a:lnL>
                    <a:lnR w="12700" cap="flat" cmpd="sng" algn="ctr">
                      <a:solidFill>
                        <a:srgbClr val="30C164"/>
                      </a:solidFill>
                      <a:prstDash val="solid"/>
                      <a:round/>
                      <a:headEnd type="none" w="med" len="med"/>
                      <a:tailEnd type="none" w="med" len="med"/>
                    </a:lnR>
                    <a:lnT w="12700" cap="flat" cmpd="sng" algn="ctr">
                      <a:solidFill>
                        <a:srgbClr val="A0C064"/>
                      </a:solidFill>
                      <a:prstDash val="solid"/>
                      <a:round/>
                      <a:headEnd type="none" w="med" len="med"/>
                      <a:tailEnd type="none" w="med" len="med"/>
                    </a:lnT>
                    <a:lnB w="12700" cap="flat" cmpd="sng" algn="ctr">
                      <a:solidFill>
                        <a:srgbClr val="1063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Small Form Factor</a:t>
                      </a:r>
                    </a:p>
                  </a:txBody>
                  <a:tcPr marL="76200" marR="76200" marT="76200" marB="76200" anchor="ctr">
                    <a:lnL w="12700" cap="flat" cmpd="sng" algn="ctr">
                      <a:solidFill>
                        <a:srgbClr val="30C164"/>
                      </a:solidFill>
                      <a:prstDash val="solid"/>
                      <a:round/>
                      <a:headEnd type="none" w="med" len="med"/>
                      <a:tailEnd type="none" w="med" len="med"/>
                    </a:lnL>
                    <a:lnR w="9525" cap="flat" cmpd="sng" algn="ctr">
                      <a:solidFill>
                        <a:srgbClr val="30C164"/>
                      </a:solidFill>
                      <a:prstDash val="solid"/>
                      <a:round/>
                      <a:headEnd type="none" w="med" len="med"/>
                      <a:tailEnd type="none" w="med" len="med"/>
                    </a:lnR>
                    <a:lnT w="12700" cap="flat" cmpd="sng" algn="ctr">
                      <a:solidFill>
                        <a:srgbClr val="30C164"/>
                      </a:solidFill>
                      <a:prstDash val="solid"/>
                      <a:round/>
                      <a:headEnd type="none" w="med" len="med"/>
                      <a:tailEnd type="none" w="med" len="med"/>
                    </a:lnT>
                    <a:lnB w="12700" cap="flat" cmpd="sng" algn="ctr">
                      <a:solidFill>
                        <a:srgbClr val="206864"/>
                      </a:solidFill>
                      <a:prstDash val="solid"/>
                      <a:round/>
                      <a:headEnd type="none" w="med" len="med"/>
                      <a:tailEnd type="none" w="med" len="med"/>
                    </a:lnB>
                    <a:solidFill>
                      <a:srgbClr val="FFFFFF"/>
                    </a:solidFill>
                  </a:tcPr>
                </a:tc>
                <a:extLst>
                  <a:ext uri="{0D108BD9-81ED-4DB2-BD59-A6C34878D82A}">
                    <a16:rowId xmlns:a16="http://schemas.microsoft.com/office/drawing/2014/main" val="2150603463"/>
                  </a:ext>
                </a:extLst>
              </a:tr>
              <a:tr h="502581">
                <a:tc>
                  <a:txBody>
                    <a:bodyPr/>
                    <a:lstStyle/>
                    <a:p>
                      <a:pPr algn="l"/>
                      <a:r>
                        <a:rPr lang="en-US" sz="2400" b="0">
                          <a:effectLst/>
                          <a:latin typeface="Times New Roman" panose="02020603050405020304" pitchFamily="18" charset="0"/>
                          <a:cs typeface="Times New Roman" panose="02020603050405020304" pitchFamily="18" charset="0"/>
                        </a:rPr>
                        <a:t>Mini-ITX</a:t>
                      </a:r>
                    </a:p>
                  </a:txBody>
                  <a:tcPr marL="76200" marR="76200" marT="76200" marB="76200" anchor="ctr">
                    <a:lnL w="12700" cap="flat" cmpd="sng" algn="ctr">
                      <a:solidFill>
                        <a:srgbClr val="60C464"/>
                      </a:solidFill>
                      <a:prstDash val="solid"/>
                      <a:round/>
                      <a:headEnd type="none" w="med" len="med"/>
                      <a:tailEnd type="none" w="med" len="med"/>
                    </a:lnL>
                    <a:lnR w="12700" cap="flat" cmpd="sng" algn="ctr">
                      <a:solidFill>
                        <a:srgbClr val="80CE64"/>
                      </a:solidFill>
                      <a:prstDash val="solid"/>
                      <a:round/>
                      <a:headEnd type="none" w="med" len="med"/>
                      <a:tailEnd type="none" w="med" len="med"/>
                    </a:lnR>
                    <a:lnT w="12700" cap="flat" cmpd="sng" algn="ctr">
                      <a:solidFill>
                        <a:srgbClr val="60C464"/>
                      </a:solidFill>
                      <a:prstDash val="solid"/>
                      <a:round/>
                      <a:headEnd type="none" w="med" len="med"/>
                      <a:tailEnd type="none" w="med" len="med"/>
                    </a:lnT>
                    <a:lnB w="12700" cap="flat" cmpd="sng" algn="ctr">
                      <a:solidFill>
                        <a:srgbClr val="30C1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VIA 2001</a:t>
                      </a:r>
                    </a:p>
                  </a:txBody>
                  <a:tcPr marL="76200" marR="76200" marT="76200" marB="76200" anchor="ctr">
                    <a:lnL w="12700" cap="flat" cmpd="sng" algn="ctr">
                      <a:solidFill>
                        <a:srgbClr val="80CE64"/>
                      </a:solidFill>
                      <a:prstDash val="solid"/>
                      <a:round/>
                      <a:headEnd type="none" w="med" len="med"/>
                      <a:tailEnd type="none" w="med" len="med"/>
                    </a:lnL>
                    <a:lnR w="12700" cap="flat" cmpd="sng" algn="ctr">
                      <a:solidFill>
                        <a:srgbClr val="106364"/>
                      </a:solidFill>
                      <a:prstDash val="solid"/>
                      <a:round/>
                      <a:headEnd type="none" w="med" len="med"/>
                      <a:tailEnd type="none" w="med" len="med"/>
                    </a:lnR>
                    <a:lnT w="12700" cap="flat" cmpd="sng" algn="ctr">
                      <a:solidFill>
                        <a:srgbClr val="80CE64"/>
                      </a:solidFill>
                      <a:prstDash val="solid"/>
                      <a:round/>
                      <a:headEnd type="none" w="med" len="med"/>
                      <a:tailEnd type="none" w="med" len="med"/>
                    </a:lnT>
                    <a:lnB w="12700" cap="flat" cmpd="sng" algn="ctr">
                      <a:solidFill>
                        <a:srgbClr val="80CE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6.7 × 6.7 in</a:t>
                      </a:r>
                    </a:p>
                  </a:txBody>
                  <a:tcPr marL="76200" marR="76200" marT="76200" marB="76200" anchor="ctr">
                    <a:lnL w="12700" cap="flat" cmpd="sng" algn="ctr">
                      <a:solidFill>
                        <a:srgbClr val="106364"/>
                      </a:solidFill>
                      <a:prstDash val="solid"/>
                      <a:round/>
                      <a:headEnd type="none" w="med" len="med"/>
                      <a:tailEnd type="none" w="med" len="med"/>
                    </a:lnL>
                    <a:lnR w="12700" cap="flat" cmpd="sng" algn="ctr">
                      <a:solidFill>
                        <a:srgbClr val="206864"/>
                      </a:solidFill>
                      <a:prstDash val="solid"/>
                      <a:round/>
                      <a:headEnd type="none" w="med" len="med"/>
                      <a:tailEnd type="none" w="med" len="med"/>
                    </a:lnR>
                    <a:lnT w="12700" cap="flat" cmpd="sng" algn="ctr">
                      <a:solidFill>
                        <a:srgbClr val="106364"/>
                      </a:solidFill>
                      <a:prstDash val="solid"/>
                      <a:round/>
                      <a:headEnd type="none" w="med" len="med"/>
                      <a:tailEnd type="none" w="med" len="med"/>
                    </a:lnT>
                    <a:lnB w="12700" cap="flat" cmpd="sng" algn="ctr">
                      <a:solidFill>
                        <a:srgbClr val="2068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Small Form Factor</a:t>
                      </a:r>
                    </a:p>
                  </a:txBody>
                  <a:tcPr marL="76200" marR="76200" marT="76200" marB="76200" anchor="ctr">
                    <a:lnL w="12700" cap="flat" cmpd="sng" algn="ctr">
                      <a:solidFill>
                        <a:srgbClr val="206864"/>
                      </a:solidFill>
                      <a:prstDash val="solid"/>
                      <a:round/>
                      <a:headEnd type="none" w="med" len="med"/>
                      <a:tailEnd type="none" w="med" len="med"/>
                    </a:lnL>
                    <a:lnR w="9525" cap="flat" cmpd="sng" algn="ctr">
                      <a:solidFill>
                        <a:srgbClr val="206864"/>
                      </a:solidFill>
                      <a:prstDash val="solid"/>
                      <a:round/>
                      <a:headEnd type="none" w="med" len="med"/>
                      <a:tailEnd type="none" w="med" len="med"/>
                    </a:lnR>
                    <a:lnT w="12700" cap="flat" cmpd="sng" algn="ctr">
                      <a:solidFill>
                        <a:srgbClr val="206864"/>
                      </a:solidFill>
                      <a:prstDash val="solid"/>
                      <a:round/>
                      <a:headEnd type="none" w="med" len="med"/>
                      <a:tailEnd type="none" w="med" len="med"/>
                    </a:lnT>
                    <a:lnB w="12700" cap="flat" cmpd="sng" algn="ctr">
                      <a:solidFill>
                        <a:srgbClr val="606D64"/>
                      </a:solidFill>
                      <a:prstDash val="solid"/>
                      <a:round/>
                      <a:headEnd type="none" w="med" len="med"/>
                      <a:tailEnd type="none" w="med" len="med"/>
                    </a:lnB>
                    <a:solidFill>
                      <a:srgbClr val="FFFFFF"/>
                    </a:solidFill>
                  </a:tcPr>
                </a:tc>
                <a:extLst>
                  <a:ext uri="{0D108BD9-81ED-4DB2-BD59-A6C34878D82A}">
                    <a16:rowId xmlns:a16="http://schemas.microsoft.com/office/drawing/2014/main" val="1101888105"/>
                  </a:ext>
                </a:extLst>
              </a:tr>
              <a:tr h="502581">
                <a:tc>
                  <a:txBody>
                    <a:bodyPr/>
                    <a:lstStyle/>
                    <a:p>
                      <a:pPr algn="l"/>
                      <a:r>
                        <a:rPr lang="en-US" sz="2400" b="0">
                          <a:effectLst/>
                          <a:latin typeface="Times New Roman" panose="02020603050405020304" pitchFamily="18" charset="0"/>
                          <a:cs typeface="Times New Roman" panose="02020603050405020304" pitchFamily="18" charset="0"/>
                        </a:rPr>
                        <a:t>Nano-ITX</a:t>
                      </a:r>
                    </a:p>
                  </a:txBody>
                  <a:tcPr marL="76200" marR="76200" marT="76200" marB="76200" anchor="ctr">
                    <a:lnL w="12700" cap="flat" cmpd="sng" algn="ctr">
                      <a:solidFill>
                        <a:srgbClr val="30C164"/>
                      </a:solidFill>
                      <a:prstDash val="solid"/>
                      <a:round/>
                      <a:headEnd type="none" w="med" len="med"/>
                      <a:tailEnd type="none" w="med" len="med"/>
                    </a:lnL>
                    <a:lnR w="12700" cap="flat" cmpd="sng" algn="ctr">
                      <a:solidFill>
                        <a:srgbClr val="80CE64"/>
                      </a:solidFill>
                      <a:prstDash val="solid"/>
                      <a:round/>
                      <a:headEnd type="none" w="med" len="med"/>
                      <a:tailEnd type="none" w="med" len="med"/>
                    </a:lnR>
                    <a:lnT w="12700" cap="flat" cmpd="sng" algn="ctr">
                      <a:solidFill>
                        <a:srgbClr val="30C164"/>
                      </a:solidFill>
                      <a:prstDash val="solid"/>
                      <a:round/>
                      <a:headEnd type="none" w="med" len="med"/>
                      <a:tailEnd type="none" w="med" len="med"/>
                    </a:lnT>
                    <a:lnB w="12700" cap="flat" cmpd="sng" algn="ctr">
                      <a:solidFill>
                        <a:srgbClr val="30C1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VIA 2003</a:t>
                      </a:r>
                    </a:p>
                  </a:txBody>
                  <a:tcPr marL="76200" marR="76200" marT="76200" marB="76200" anchor="ctr">
                    <a:lnL w="12700" cap="flat" cmpd="sng" algn="ctr">
                      <a:solidFill>
                        <a:srgbClr val="80CE64"/>
                      </a:solidFill>
                      <a:prstDash val="solid"/>
                      <a:round/>
                      <a:headEnd type="none" w="med" len="med"/>
                      <a:tailEnd type="none" w="med" len="med"/>
                    </a:lnL>
                    <a:lnR w="12700" cap="flat" cmpd="sng" algn="ctr">
                      <a:solidFill>
                        <a:srgbClr val="206864"/>
                      </a:solidFill>
                      <a:prstDash val="solid"/>
                      <a:round/>
                      <a:headEnd type="none" w="med" len="med"/>
                      <a:tailEnd type="none" w="med" len="med"/>
                    </a:lnR>
                    <a:lnT w="12700" cap="flat" cmpd="sng" algn="ctr">
                      <a:solidFill>
                        <a:srgbClr val="80CE64"/>
                      </a:solidFill>
                      <a:prstDash val="solid"/>
                      <a:round/>
                      <a:headEnd type="none" w="med" len="med"/>
                      <a:tailEnd type="none" w="med" len="med"/>
                    </a:lnT>
                    <a:lnB w="12700" cap="flat" cmpd="sng" algn="ctr">
                      <a:solidFill>
                        <a:srgbClr val="80CE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4.7 × 4.7 in</a:t>
                      </a:r>
                    </a:p>
                  </a:txBody>
                  <a:tcPr marL="76200" marR="76200" marT="76200" marB="76200" anchor="ctr">
                    <a:lnL w="12700" cap="flat" cmpd="sng" algn="ctr">
                      <a:solidFill>
                        <a:srgbClr val="206864"/>
                      </a:solidFill>
                      <a:prstDash val="solid"/>
                      <a:round/>
                      <a:headEnd type="none" w="med" len="med"/>
                      <a:tailEnd type="none" w="med" len="med"/>
                    </a:lnL>
                    <a:lnR w="12700" cap="flat" cmpd="sng" algn="ctr">
                      <a:solidFill>
                        <a:srgbClr val="606D64"/>
                      </a:solidFill>
                      <a:prstDash val="solid"/>
                      <a:round/>
                      <a:headEnd type="none" w="med" len="med"/>
                      <a:tailEnd type="none" w="med" len="med"/>
                    </a:lnR>
                    <a:lnT w="12700" cap="flat" cmpd="sng" algn="ctr">
                      <a:solidFill>
                        <a:srgbClr val="206864"/>
                      </a:solidFill>
                      <a:prstDash val="solid"/>
                      <a:round/>
                      <a:headEnd type="none" w="med" len="med"/>
                      <a:tailEnd type="none" w="med" len="med"/>
                    </a:lnT>
                    <a:lnB w="12700" cap="flat" cmpd="sng" algn="ctr">
                      <a:solidFill>
                        <a:srgbClr val="F070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Embedded Systems</a:t>
                      </a:r>
                    </a:p>
                  </a:txBody>
                  <a:tcPr marL="76200" marR="76200" marT="76200" marB="76200" anchor="ctr">
                    <a:lnL w="12700" cap="flat" cmpd="sng" algn="ctr">
                      <a:solidFill>
                        <a:srgbClr val="606D64"/>
                      </a:solidFill>
                      <a:prstDash val="solid"/>
                      <a:round/>
                      <a:headEnd type="none" w="med" len="med"/>
                      <a:tailEnd type="none" w="med" len="med"/>
                    </a:lnL>
                    <a:lnR w="9525" cap="flat" cmpd="sng" algn="ctr">
                      <a:solidFill>
                        <a:srgbClr val="606D64"/>
                      </a:solidFill>
                      <a:prstDash val="solid"/>
                      <a:round/>
                      <a:headEnd type="none" w="med" len="med"/>
                      <a:tailEnd type="none" w="med" len="med"/>
                    </a:lnR>
                    <a:lnT w="12700" cap="flat" cmpd="sng" algn="ctr">
                      <a:solidFill>
                        <a:srgbClr val="606D64"/>
                      </a:solidFill>
                      <a:prstDash val="solid"/>
                      <a:round/>
                      <a:headEnd type="none" w="med" len="med"/>
                      <a:tailEnd type="none" w="med" len="med"/>
                    </a:lnT>
                    <a:lnB w="12700" cap="flat" cmpd="sng" algn="ctr">
                      <a:solidFill>
                        <a:srgbClr val="F07964"/>
                      </a:solidFill>
                      <a:prstDash val="solid"/>
                      <a:round/>
                      <a:headEnd type="none" w="med" len="med"/>
                      <a:tailEnd type="none" w="med" len="med"/>
                    </a:lnB>
                    <a:solidFill>
                      <a:srgbClr val="FFFFFF"/>
                    </a:solidFill>
                  </a:tcPr>
                </a:tc>
                <a:extLst>
                  <a:ext uri="{0D108BD9-81ED-4DB2-BD59-A6C34878D82A}">
                    <a16:rowId xmlns:a16="http://schemas.microsoft.com/office/drawing/2014/main" val="3219575997"/>
                  </a:ext>
                </a:extLst>
              </a:tr>
              <a:tr h="502581">
                <a:tc>
                  <a:txBody>
                    <a:bodyPr/>
                    <a:lstStyle/>
                    <a:p>
                      <a:pPr algn="l"/>
                      <a:r>
                        <a:rPr lang="en-US" sz="2400" b="0">
                          <a:effectLst/>
                          <a:latin typeface="Times New Roman" panose="02020603050405020304" pitchFamily="18" charset="0"/>
                          <a:cs typeface="Times New Roman" panose="02020603050405020304" pitchFamily="18" charset="0"/>
                        </a:rPr>
                        <a:t>Pico-ITX</a:t>
                      </a:r>
                    </a:p>
                  </a:txBody>
                  <a:tcPr marL="76200" marR="76200" marT="76200" marB="76200" anchor="ctr">
                    <a:lnL w="12700" cap="flat" cmpd="sng" algn="ctr">
                      <a:solidFill>
                        <a:srgbClr val="30C164"/>
                      </a:solidFill>
                      <a:prstDash val="solid"/>
                      <a:round/>
                      <a:headEnd type="none" w="med" len="med"/>
                      <a:tailEnd type="none" w="med" len="med"/>
                    </a:lnL>
                    <a:lnR w="12700" cap="flat" cmpd="sng" algn="ctr">
                      <a:solidFill>
                        <a:srgbClr val="80CE64"/>
                      </a:solidFill>
                      <a:prstDash val="solid"/>
                      <a:round/>
                      <a:headEnd type="none" w="med" len="med"/>
                      <a:tailEnd type="none" w="med" len="med"/>
                    </a:lnR>
                    <a:lnT w="12700" cap="flat" cmpd="sng" algn="ctr">
                      <a:solidFill>
                        <a:srgbClr val="30C164"/>
                      </a:solidFill>
                      <a:prstDash val="solid"/>
                      <a:round/>
                      <a:headEnd type="none" w="med" len="med"/>
                      <a:tailEnd type="none" w="med" len="med"/>
                    </a:lnT>
                    <a:lnB w="9525" cap="flat" cmpd="sng" algn="ctr">
                      <a:solidFill>
                        <a:srgbClr val="30C164"/>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VIA 2007</a:t>
                      </a:r>
                    </a:p>
                  </a:txBody>
                  <a:tcPr marL="76200" marR="76200" marT="76200" marB="76200" anchor="ctr">
                    <a:lnL w="12700" cap="flat" cmpd="sng" algn="ctr">
                      <a:solidFill>
                        <a:srgbClr val="80CE64"/>
                      </a:solidFill>
                      <a:prstDash val="solid"/>
                      <a:round/>
                      <a:headEnd type="none" w="med" len="med"/>
                      <a:tailEnd type="none" w="med" len="med"/>
                    </a:lnL>
                    <a:lnR w="12700" cap="flat" cmpd="sng" algn="ctr">
                      <a:solidFill>
                        <a:srgbClr val="F07064"/>
                      </a:solidFill>
                      <a:prstDash val="solid"/>
                      <a:round/>
                      <a:headEnd type="none" w="med" len="med"/>
                      <a:tailEnd type="none" w="med" len="med"/>
                    </a:lnR>
                    <a:lnT w="12700" cap="flat" cmpd="sng" algn="ctr">
                      <a:solidFill>
                        <a:srgbClr val="80CE64"/>
                      </a:solidFill>
                      <a:prstDash val="solid"/>
                      <a:round/>
                      <a:headEnd type="none" w="med" len="med"/>
                      <a:tailEnd type="none" w="med" len="med"/>
                    </a:lnT>
                    <a:lnB w="9525" cap="flat" cmpd="sng" algn="ctr">
                      <a:solidFill>
                        <a:srgbClr val="80CE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3.9 × 2.8 in</a:t>
                      </a:r>
                    </a:p>
                  </a:txBody>
                  <a:tcPr marL="76200" marR="76200" marT="76200" marB="76200" anchor="ctr">
                    <a:lnL w="12700" cap="flat" cmpd="sng" algn="ctr">
                      <a:solidFill>
                        <a:srgbClr val="F07064"/>
                      </a:solidFill>
                      <a:prstDash val="solid"/>
                      <a:round/>
                      <a:headEnd type="none" w="med" len="med"/>
                      <a:tailEnd type="none" w="med" len="med"/>
                    </a:lnL>
                    <a:lnR w="12700" cap="flat" cmpd="sng" algn="ctr">
                      <a:solidFill>
                        <a:srgbClr val="F07964"/>
                      </a:solidFill>
                      <a:prstDash val="solid"/>
                      <a:round/>
                      <a:headEnd type="none" w="med" len="med"/>
                      <a:tailEnd type="none" w="med" len="med"/>
                    </a:lnR>
                    <a:lnT w="12700" cap="flat" cmpd="sng" algn="ctr">
                      <a:solidFill>
                        <a:srgbClr val="F07064"/>
                      </a:solidFill>
                      <a:prstDash val="solid"/>
                      <a:round/>
                      <a:headEnd type="none" w="med" len="med"/>
                      <a:tailEnd type="none" w="med" len="med"/>
                    </a:lnT>
                    <a:lnB w="9525" cap="flat" cmpd="sng" algn="ctr">
                      <a:solidFill>
                        <a:srgbClr val="F07064"/>
                      </a:solidFill>
                      <a:prstDash val="solid"/>
                      <a:round/>
                      <a:headEnd type="none" w="med" len="med"/>
                      <a:tailEnd type="none" w="med" len="med"/>
                    </a:lnB>
                    <a:solidFill>
                      <a:srgbClr val="FFFFFF"/>
                    </a:solidFill>
                  </a:tcPr>
                </a:tc>
                <a:tc>
                  <a:txBody>
                    <a:bodyPr/>
                    <a:lstStyle/>
                    <a:p>
                      <a:pPr algn="l"/>
                      <a:r>
                        <a:rPr lang="en-US" sz="2400" b="0" dirty="0">
                          <a:effectLst/>
                          <a:latin typeface="Times New Roman" panose="02020603050405020304" pitchFamily="18" charset="0"/>
                          <a:cs typeface="Times New Roman" panose="02020603050405020304" pitchFamily="18" charset="0"/>
                        </a:rPr>
                        <a:t>Embedded Systems</a:t>
                      </a:r>
                    </a:p>
                  </a:txBody>
                  <a:tcPr marL="76200" marR="76200" marT="76200" marB="76200" anchor="ctr">
                    <a:lnL w="12700" cap="flat" cmpd="sng" algn="ctr">
                      <a:solidFill>
                        <a:srgbClr val="F07964"/>
                      </a:solidFill>
                      <a:prstDash val="solid"/>
                      <a:round/>
                      <a:headEnd type="none" w="med" len="med"/>
                      <a:tailEnd type="none" w="med" len="med"/>
                    </a:lnL>
                    <a:lnR w="9525" cap="flat" cmpd="sng" algn="ctr">
                      <a:solidFill>
                        <a:srgbClr val="F07964"/>
                      </a:solidFill>
                      <a:prstDash val="solid"/>
                      <a:round/>
                      <a:headEnd type="none" w="med" len="med"/>
                      <a:tailEnd type="none" w="med" len="med"/>
                    </a:lnR>
                    <a:lnT w="12700" cap="flat" cmpd="sng" algn="ctr">
                      <a:solidFill>
                        <a:srgbClr val="F07964"/>
                      </a:solidFill>
                      <a:prstDash val="solid"/>
                      <a:round/>
                      <a:headEnd type="none" w="med" len="med"/>
                      <a:tailEnd type="none" w="med" len="med"/>
                    </a:lnT>
                    <a:lnB w="9525" cap="flat" cmpd="sng" algn="ctr">
                      <a:solidFill>
                        <a:srgbClr val="F07964"/>
                      </a:solidFill>
                      <a:prstDash val="solid"/>
                      <a:round/>
                      <a:headEnd type="none" w="med" len="med"/>
                      <a:tailEnd type="none" w="med" len="med"/>
                    </a:lnB>
                    <a:solidFill>
                      <a:srgbClr val="FFFFFF"/>
                    </a:solidFill>
                  </a:tcPr>
                </a:tc>
                <a:extLst>
                  <a:ext uri="{0D108BD9-81ED-4DB2-BD59-A6C34878D82A}">
                    <a16:rowId xmlns:a16="http://schemas.microsoft.com/office/drawing/2014/main" val="2428640849"/>
                  </a:ext>
                </a:extLst>
              </a:tr>
            </a:tbl>
          </a:graphicData>
        </a:graphic>
      </p:graphicFrame>
      <p:graphicFrame>
        <p:nvGraphicFramePr>
          <p:cNvPr id="3" name="Table 2">
            <a:extLst>
              <a:ext uri="{FF2B5EF4-FFF2-40B4-BE49-F238E27FC236}">
                <a16:creationId xmlns:a16="http://schemas.microsoft.com/office/drawing/2014/main" id="{CD79CB92-B6B9-4299-A25F-869F8684FFF7}"/>
              </a:ext>
            </a:extLst>
          </p:cNvPr>
          <p:cNvGraphicFramePr>
            <a:graphicFrameLocks noGrp="1"/>
          </p:cNvGraphicFramePr>
          <p:nvPr>
            <p:extLst>
              <p:ext uri="{D42A27DB-BD31-4B8C-83A1-F6EECF244321}">
                <p14:modId xmlns:p14="http://schemas.microsoft.com/office/powerpoint/2010/main" val="3530619697"/>
              </p:ext>
            </p:extLst>
          </p:nvPr>
        </p:nvGraphicFramePr>
        <p:xfrm>
          <a:off x="10142806" y="1885071"/>
          <a:ext cx="1167619" cy="3798277"/>
        </p:xfrm>
        <a:graphic>
          <a:graphicData uri="http://schemas.openxmlformats.org/drawingml/2006/table">
            <a:tbl>
              <a:tblPr/>
              <a:tblGrid>
                <a:gridCol w="1167619">
                  <a:extLst>
                    <a:ext uri="{9D8B030D-6E8A-4147-A177-3AD203B41FA5}">
                      <a16:colId xmlns:a16="http://schemas.microsoft.com/office/drawing/2014/main" val="3956375578"/>
                    </a:ext>
                  </a:extLst>
                </a:gridCol>
              </a:tblGrid>
              <a:tr h="3798277">
                <a:tc>
                  <a:txBody>
                    <a:bodyPr/>
                    <a:lstStyle/>
                    <a:p>
                      <a:r>
                        <a:rPr lang="en-US" dirty="0"/>
                        <a:t>PCI  slot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103016"/>
                  </a:ext>
                </a:extLst>
              </a:tr>
            </a:tbl>
          </a:graphicData>
        </a:graphic>
      </p:graphicFrame>
      <p:graphicFrame>
        <p:nvGraphicFramePr>
          <p:cNvPr id="5" name="Table 4">
            <a:extLst>
              <a:ext uri="{FF2B5EF4-FFF2-40B4-BE49-F238E27FC236}">
                <a16:creationId xmlns:a16="http://schemas.microsoft.com/office/drawing/2014/main" id="{FC0166AA-125C-44AB-890D-E67E7BD2161C}"/>
              </a:ext>
            </a:extLst>
          </p:cNvPr>
          <p:cNvGraphicFramePr>
            <a:graphicFrameLocks noGrp="1"/>
          </p:cNvGraphicFramePr>
          <p:nvPr>
            <p:extLst>
              <p:ext uri="{D42A27DB-BD31-4B8C-83A1-F6EECF244321}">
                <p14:modId xmlns:p14="http://schemas.microsoft.com/office/powerpoint/2010/main" val="42126459"/>
              </p:ext>
            </p:extLst>
          </p:nvPr>
        </p:nvGraphicFramePr>
        <p:xfrm>
          <a:off x="10185009" y="2771334"/>
          <a:ext cx="1125416" cy="773723"/>
        </p:xfrm>
        <a:graphic>
          <a:graphicData uri="http://schemas.openxmlformats.org/drawingml/2006/table">
            <a:tbl>
              <a:tblPr/>
              <a:tblGrid>
                <a:gridCol w="1125416">
                  <a:extLst>
                    <a:ext uri="{9D8B030D-6E8A-4147-A177-3AD203B41FA5}">
                      <a16:colId xmlns:a16="http://schemas.microsoft.com/office/drawing/2014/main" val="4108259438"/>
                    </a:ext>
                  </a:extLst>
                </a:gridCol>
              </a:tblGrid>
              <a:tr h="773723">
                <a:tc>
                  <a:txBody>
                    <a:bodyPr/>
                    <a:lstStyle/>
                    <a:p>
                      <a:r>
                        <a:rPr lang="en-US" dirty="0"/>
                        <a:t> 4 PLUS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53492975"/>
                  </a:ext>
                </a:extLst>
              </a:tr>
            </a:tbl>
          </a:graphicData>
        </a:graphic>
      </p:graphicFrame>
      <p:graphicFrame>
        <p:nvGraphicFramePr>
          <p:cNvPr id="6" name="Table 5">
            <a:extLst>
              <a:ext uri="{FF2B5EF4-FFF2-40B4-BE49-F238E27FC236}">
                <a16:creationId xmlns:a16="http://schemas.microsoft.com/office/drawing/2014/main" id="{C3FAFAEF-2012-475C-B216-4155ACAB3424}"/>
              </a:ext>
            </a:extLst>
          </p:cNvPr>
          <p:cNvGraphicFramePr>
            <a:graphicFrameLocks noGrp="1"/>
          </p:cNvGraphicFramePr>
          <p:nvPr>
            <p:extLst>
              <p:ext uri="{D42A27DB-BD31-4B8C-83A1-F6EECF244321}">
                <p14:modId xmlns:p14="http://schemas.microsoft.com/office/powerpoint/2010/main" val="1244289174"/>
              </p:ext>
            </p:extLst>
          </p:nvPr>
        </p:nvGraphicFramePr>
        <p:xfrm>
          <a:off x="10199077" y="4135901"/>
          <a:ext cx="1097280" cy="478301"/>
        </p:xfrm>
        <a:graphic>
          <a:graphicData uri="http://schemas.openxmlformats.org/drawingml/2006/table">
            <a:tbl>
              <a:tblPr/>
              <a:tblGrid>
                <a:gridCol w="1097280">
                  <a:extLst>
                    <a:ext uri="{9D8B030D-6E8A-4147-A177-3AD203B41FA5}">
                      <a16:colId xmlns:a16="http://schemas.microsoft.com/office/drawing/2014/main" val="2146317291"/>
                    </a:ext>
                  </a:extLst>
                </a:gridCol>
              </a:tblGrid>
              <a:tr h="478301">
                <a:tc>
                  <a:txBody>
                    <a:bodyPr/>
                    <a:lstStyle/>
                    <a:p>
                      <a:r>
                        <a:rPr lang="en-US" dirty="0"/>
                        <a:t>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06950204"/>
                  </a:ext>
                </a:extLst>
              </a:tr>
            </a:tbl>
          </a:graphicData>
        </a:graphic>
      </p:graphicFrame>
      <p:graphicFrame>
        <p:nvGraphicFramePr>
          <p:cNvPr id="7" name="Table 6">
            <a:extLst>
              <a:ext uri="{FF2B5EF4-FFF2-40B4-BE49-F238E27FC236}">
                <a16:creationId xmlns:a16="http://schemas.microsoft.com/office/drawing/2014/main" id="{24C47788-8E64-4457-B9D1-ADDD806DD48D}"/>
              </a:ext>
            </a:extLst>
          </p:cNvPr>
          <p:cNvGraphicFramePr>
            <a:graphicFrameLocks noGrp="1"/>
          </p:cNvGraphicFramePr>
          <p:nvPr>
            <p:extLst>
              <p:ext uri="{D42A27DB-BD31-4B8C-83A1-F6EECF244321}">
                <p14:modId xmlns:p14="http://schemas.microsoft.com/office/powerpoint/2010/main" val="4021599434"/>
              </p:ext>
            </p:extLst>
          </p:nvPr>
        </p:nvGraphicFramePr>
        <p:xfrm>
          <a:off x="10170942" y="5190978"/>
          <a:ext cx="1111347" cy="506437"/>
        </p:xfrm>
        <a:graphic>
          <a:graphicData uri="http://schemas.openxmlformats.org/drawingml/2006/table">
            <a:tbl>
              <a:tblPr/>
              <a:tblGrid>
                <a:gridCol w="1111347">
                  <a:extLst>
                    <a:ext uri="{9D8B030D-6E8A-4147-A177-3AD203B41FA5}">
                      <a16:colId xmlns:a16="http://schemas.microsoft.com/office/drawing/2014/main" val="2112683412"/>
                    </a:ext>
                  </a:extLst>
                </a:gridCol>
              </a:tblGrid>
              <a:tr h="506437">
                <a:tc>
                  <a:txBody>
                    <a:bodyPr/>
                    <a:lstStyle/>
                    <a:p>
                      <a:r>
                        <a:rPr lang="en-US" dirty="0"/>
                        <a:t>1</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897295346"/>
                  </a:ext>
                </a:extLst>
              </a:tr>
            </a:tbl>
          </a:graphicData>
        </a:graphic>
      </p:graphicFrame>
      <p:graphicFrame>
        <p:nvGraphicFramePr>
          <p:cNvPr id="8" name="Table 7">
            <a:extLst>
              <a:ext uri="{FF2B5EF4-FFF2-40B4-BE49-F238E27FC236}">
                <a16:creationId xmlns:a16="http://schemas.microsoft.com/office/drawing/2014/main" id="{7FAA1A24-6A85-4902-AC01-42C25C60A307}"/>
              </a:ext>
            </a:extLst>
          </p:cNvPr>
          <p:cNvGraphicFramePr>
            <a:graphicFrameLocks noGrp="1"/>
          </p:cNvGraphicFramePr>
          <p:nvPr>
            <p:extLst>
              <p:ext uri="{D42A27DB-BD31-4B8C-83A1-F6EECF244321}">
                <p14:modId xmlns:p14="http://schemas.microsoft.com/office/powerpoint/2010/main" val="3393581526"/>
              </p:ext>
            </p:extLst>
          </p:nvPr>
        </p:nvGraphicFramePr>
        <p:xfrm>
          <a:off x="10220179" y="3587260"/>
          <a:ext cx="1097280" cy="478301"/>
        </p:xfrm>
        <a:graphic>
          <a:graphicData uri="http://schemas.openxmlformats.org/drawingml/2006/table">
            <a:tbl>
              <a:tblPr/>
              <a:tblGrid>
                <a:gridCol w="1097280">
                  <a:extLst>
                    <a:ext uri="{9D8B030D-6E8A-4147-A177-3AD203B41FA5}">
                      <a16:colId xmlns:a16="http://schemas.microsoft.com/office/drawing/2014/main" val="2146317291"/>
                    </a:ext>
                  </a:extLst>
                </a:gridCol>
              </a:tblGrid>
              <a:tr h="478301">
                <a:tc>
                  <a:txBody>
                    <a:bodyPr/>
                    <a:lstStyle/>
                    <a:p>
                      <a:r>
                        <a:rPr lang="en-US" dirty="0"/>
                        <a:t> 4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06950204"/>
                  </a:ext>
                </a:extLst>
              </a:tr>
            </a:tbl>
          </a:graphicData>
        </a:graphic>
      </p:graphicFrame>
      <p:graphicFrame>
        <p:nvGraphicFramePr>
          <p:cNvPr id="9" name="Table 8">
            <a:extLst>
              <a:ext uri="{FF2B5EF4-FFF2-40B4-BE49-F238E27FC236}">
                <a16:creationId xmlns:a16="http://schemas.microsoft.com/office/drawing/2014/main" id="{98EA63BB-1031-4911-9AB5-BF9A8B5117CE}"/>
              </a:ext>
            </a:extLst>
          </p:cNvPr>
          <p:cNvGraphicFramePr>
            <a:graphicFrameLocks noGrp="1"/>
          </p:cNvGraphicFramePr>
          <p:nvPr>
            <p:extLst>
              <p:ext uri="{D42A27DB-BD31-4B8C-83A1-F6EECF244321}">
                <p14:modId xmlns:p14="http://schemas.microsoft.com/office/powerpoint/2010/main" val="239165892"/>
              </p:ext>
            </p:extLst>
          </p:nvPr>
        </p:nvGraphicFramePr>
        <p:xfrm>
          <a:off x="10170942" y="4642337"/>
          <a:ext cx="1097280" cy="478301"/>
        </p:xfrm>
        <a:graphic>
          <a:graphicData uri="http://schemas.openxmlformats.org/drawingml/2006/table">
            <a:tbl>
              <a:tblPr/>
              <a:tblGrid>
                <a:gridCol w="1097280">
                  <a:extLst>
                    <a:ext uri="{9D8B030D-6E8A-4147-A177-3AD203B41FA5}">
                      <a16:colId xmlns:a16="http://schemas.microsoft.com/office/drawing/2014/main" val="2146317291"/>
                    </a:ext>
                  </a:extLst>
                </a:gridCol>
              </a:tblGrid>
              <a:tr h="478301">
                <a:tc>
                  <a:txBody>
                    <a:bodyPr/>
                    <a:lstStyle/>
                    <a:p>
                      <a:r>
                        <a:rPr lang="en-US" dirty="0"/>
                        <a:t>1</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06950204"/>
                  </a:ext>
                </a:extLst>
              </a:tr>
            </a:tbl>
          </a:graphicData>
        </a:graphic>
      </p:graphicFrame>
    </p:spTree>
    <p:extLst>
      <p:ext uri="{BB962C8B-B14F-4D97-AF65-F5344CB8AC3E}">
        <p14:creationId xmlns:p14="http://schemas.microsoft.com/office/powerpoint/2010/main" val="8971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r>
              <a:rPr lang="en-US" sz="3200" b="1" u="sng" dirty="0">
                <a:solidFill>
                  <a:srgbClr val="00B0F0"/>
                </a:solidFill>
                <a:latin typeface="Times New Roman" panose="02020603050405020304" pitchFamily="18" charset="0"/>
                <a:cs typeface="Times New Roman" panose="02020603050405020304" pitchFamily="18" charset="0"/>
              </a:rPr>
              <a:t>Peripheral component interconnect (PCI) local bus</a:t>
            </a:r>
          </a:p>
        </p:txBody>
      </p:sp>
      <p:sp>
        <p:nvSpPr>
          <p:cNvPr id="3" name="Content Placeholder 2"/>
          <p:cNvSpPr>
            <a:spLocks noGrp="1"/>
          </p:cNvSpPr>
          <p:nvPr>
            <p:ph idx="1"/>
          </p:nvPr>
        </p:nvSpPr>
        <p:spPr>
          <a:xfrm>
            <a:off x="838200" y="1188720"/>
            <a:ext cx="10515600" cy="5447211"/>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 Peripheral Component Interconnect (PCI) local bus is a computer bus standard designed to facilitate the connection of peripheral devices to a computer's motherboard. Introduced by Intel in 1992, PCI provides a high-speed interface that has become fundamental in the development of personal computers, workstations, and servers. </a:t>
            </a:r>
          </a:p>
          <a:p>
            <a:pPr marL="0" indent="0">
              <a:buNone/>
            </a:pPr>
            <a:r>
              <a:rPr lang="en-US" sz="2400" dirty="0">
                <a:latin typeface="Times New Roman" panose="02020603050405020304" pitchFamily="18" charset="0"/>
                <a:cs typeface="Times New Roman" panose="02020603050405020304" pitchFamily="18" charset="0"/>
              </a:rPr>
              <a:t>Features:</a:t>
            </a:r>
          </a:p>
          <a:p>
            <a:pPr marL="342900" indent="-342900">
              <a:buAutoNum type="alphaLcPeriod"/>
            </a:pPr>
            <a:r>
              <a:rPr lang="en-US" sz="2400" dirty="0">
                <a:latin typeface="Times New Roman" panose="02020603050405020304" pitchFamily="18" charset="0"/>
                <a:cs typeface="Times New Roman" panose="02020603050405020304" pitchFamily="18" charset="0"/>
              </a:rPr>
              <a:t>PCI offers faster data transfer rates .</a:t>
            </a:r>
          </a:p>
          <a:p>
            <a:pPr marL="342900" indent="-342900">
              <a:buAutoNum type="alphaLcPeriod"/>
            </a:pPr>
            <a:r>
              <a:rPr lang="en-US" sz="2400" dirty="0">
                <a:latin typeface="Times New Roman" panose="02020603050405020304" pitchFamily="18" charset="0"/>
                <a:cs typeface="Times New Roman" panose="02020603050405020304" pitchFamily="18" charset="0"/>
              </a:rPr>
              <a:t>PCI allows peripheral devices to communicate directly with each other without going through the CPU. </a:t>
            </a:r>
          </a:p>
          <a:p>
            <a:pPr marL="342900" indent="-342900">
              <a:buAutoNum type="alphaLcPeriod"/>
            </a:pPr>
            <a:r>
              <a:rPr lang="en-US" altLang="en-US" sz="2400" dirty="0">
                <a:latin typeface="Times New Roman" panose="02020603050405020304" pitchFamily="18" charset="0"/>
                <a:cs typeface="Times New Roman" panose="02020603050405020304" pitchFamily="18" charset="0"/>
              </a:rPr>
              <a:t>PCI uses multiplexed address and data lines, which means fewer pins are needed on the connectors, reducing physical space and cost.</a:t>
            </a:r>
          </a:p>
          <a:p>
            <a:pPr marL="342900" indent="-342900">
              <a:buFont typeface="Arial" panose="020B0604020202020204" pitchFamily="34" charset="0"/>
              <a:buAutoNum type="alphaLcPeriod"/>
            </a:pPr>
            <a:r>
              <a:rPr lang="en-US" sz="2400" dirty="0">
                <a:latin typeface="Times New Roman" panose="02020603050405020304" pitchFamily="18" charset="0"/>
                <a:cs typeface="Times New Roman" panose="02020603050405020304" pitchFamily="18" charset="0"/>
              </a:rPr>
              <a:t>PCI supports plug and play (PnP) capabilities, allowing devices to be automatically configured by the operating system. </a:t>
            </a:r>
            <a:endParaRPr lang="en-US" altLang="en-US" sz="24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544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I speed on RAID perform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549" y="1293224"/>
            <a:ext cx="3709852" cy="2941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CI bus network interface card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9008" y="12932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9563372" y="1293224"/>
            <a:ext cx="2000250" cy="2295525"/>
          </a:xfrm>
          <a:prstGeom prst="rect">
            <a:avLst/>
          </a:prstGeom>
        </p:spPr>
      </p:pic>
      <p:pic>
        <p:nvPicPr>
          <p:cNvPr id="5" name="Picture 4"/>
          <p:cNvPicPr>
            <a:picLocks noChangeAspect="1"/>
          </p:cNvPicPr>
          <p:nvPr/>
        </p:nvPicPr>
        <p:blipFill>
          <a:blip r:embed="rId5"/>
          <a:stretch>
            <a:fillRect/>
          </a:stretch>
        </p:blipFill>
        <p:spPr>
          <a:xfrm>
            <a:off x="991279" y="4565332"/>
            <a:ext cx="2371725" cy="1933575"/>
          </a:xfrm>
          <a:prstGeom prst="rect">
            <a:avLst/>
          </a:prstGeom>
        </p:spPr>
      </p:pic>
      <p:pic>
        <p:nvPicPr>
          <p:cNvPr id="6" name="Picture 5"/>
          <p:cNvPicPr>
            <a:picLocks noChangeAspect="1"/>
          </p:cNvPicPr>
          <p:nvPr/>
        </p:nvPicPr>
        <p:blipFill>
          <a:blip r:embed="rId6"/>
          <a:stretch>
            <a:fillRect/>
          </a:stretch>
        </p:blipFill>
        <p:spPr>
          <a:xfrm>
            <a:off x="9563372" y="3786440"/>
            <a:ext cx="2143125" cy="2143125"/>
          </a:xfrm>
          <a:prstGeom prst="rect">
            <a:avLst/>
          </a:prstGeom>
        </p:spPr>
      </p:pic>
      <p:cxnSp>
        <p:nvCxnSpPr>
          <p:cNvPr id="8" name="Straight Arrow Connector 7"/>
          <p:cNvCxnSpPr/>
          <p:nvPr/>
        </p:nvCxnSpPr>
        <p:spPr>
          <a:xfrm flipV="1">
            <a:off x="2792796" y="3193732"/>
            <a:ext cx="1140416" cy="13716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26" idx="1"/>
          </p:cNvCxnSpPr>
          <p:nvPr/>
        </p:nvCxnSpPr>
        <p:spPr>
          <a:xfrm>
            <a:off x="2792796" y="2064749"/>
            <a:ext cx="1269753" cy="69910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1" y="2064749"/>
            <a:ext cx="2442753" cy="30003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95944" y="3750675"/>
            <a:ext cx="2523714" cy="92453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58491" y="4565332"/>
            <a:ext cx="3432949" cy="400110"/>
          </a:xfrm>
          <a:prstGeom prst="rect">
            <a:avLst/>
          </a:prstGeom>
          <a:noFill/>
        </p:spPr>
        <p:txBody>
          <a:bodyPr wrap="square" rtlCol="0">
            <a:spAutoFit/>
          </a:bodyPr>
          <a:lstStyle/>
          <a:p>
            <a:pPr algn="ctr"/>
            <a:r>
              <a:rPr lang="en-US" sz="2000" b="1" dirty="0">
                <a:solidFill>
                  <a:srgbClr val="FF0000"/>
                </a:solidFill>
              </a:rPr>
              <a:t>PCI slot</a:t>
            </a:r>
          </a:p>
        </p:txBody>
      </p:sp>
      <p:sp>
        <p:nvSpPr>
          <p:cNvPr id="21" name="TextBox 20"/>
          <p:cNvSpPr txBox="1"/>
          <p:nvPr/>
        </p:nvSpPr>
        <p:spPr>
          <a:xfrm>
            <a:off x="666000" y="2857676"/>
            <a:ext cx="2486704" cy="369332"/>
          </a:xfrm>
          <a:prstGeom prst="rect">
            <a:avLst/>
          </a:prstGeom>
          <a:noFill/>
        </p:spPr>
        <p:txBody>
          <a:bodyPr wrap="square" rtlCol="0">
            <a:spAutoFit/>
          </a:bodyPr>
          <a:lstStyle/>
          <a:p>
            <a:r>
              <a:rPr lang="en-US" dirty="0"/>
              <a:t>NIC card</a:t>
            </a:r>
          </a:p>
        </p:txBody>
      </p:sp>
      <p:sp>
        <p:nvSpPr>
          <p:cNvPr id="24" name="TextBox 23"/>
          <p:cNvSpPr txBox="1"/>
          <p:nvPr/>
        </p:nvSpPr>
        <p:spPr>
          <a:xfrm>
            <a:off x="2404756" y="6094425"/>
            <a:ext cx="2486704" cy="369332"/>
          </a:xfrm>
          <a:prstGeom prst="rect">
            <a:avLst/>
          </a:prstGeom>
          <a:noFill/>
        </p:spPr>
        <p:txBody>
          <a:bodyPr wrap="square" rtlCol="0">
            <a:spAutoFit/>
          </a:bodyPr>
          <a:lstStyle/>
          <a:p>
            <a:r>
              <a:rPr lang="en-US" dirty="0"/>
              <a:t>Graphic  card</a:t>
            </a:r>
          </a:p>
        </p:txBody>
      </p:sp>
      <p:sp>
        <p:nvSpPr>
          <p:cNvPr id="25" name="TextBox 24"/>
          <p:cNvSpPr txBox="1"/>
          <p:nvPr/>
        </p:nvSpPr>
        <p:spPr>
          <a:xfrm>
            <a:off x="9541802" y="3601774"/>
            <a:ext cx="2486704" cy="369332"/>
          </a:xfrm>
          <a:prstGeom prst="rect">
            <a:avLst/>
          </a:prstGeom>
          <a:noFill/>
        </p:spPr>
        <p:txBody>
          <a:bodyPr wrap="square" rtlCol="0">
            <a:spAutoFit/>
          </a:bodyPr>
          <a:lstStyle/>
          <a:p>
            <a:r>
              <a:rPr lang="en-US" dirty="0"/>
              <a:t>USB card</a:t>
            </a:r>
          </a:p>
        </p:txBody>
      </p:sp>
    </p:spTree>
    <p:extLst>
      <p:ext uri="{BB962C8B-B14F-4D97-AF65-F5344CB8AC3E}">
        <p14:creationId xmlns:p14="http://schemas.microsoft.com/office/powerpoint/2010/main" val="78267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r>
              <a:rPr lang="en-US" sz="3200" b="1" u="sng" dirty="0">
                <a:solidFill>
                  <a:srgbClr val="00B0F0"/>
                </a:solidFill>
                <a:latin typeface="Times New Roman" panose="02020603050405020304" pitchFamily="18" charset="0"/>
                <a:cs typeface="Times New Roman" panose="02020603050405020304" pitchFamily="18" charset="0"/>
              </a:rPr>
              <a:t>Types of  PCI</a:t>
            </a:r>
          </a:p>
        </p:txBody>
      </p:sp>
      <p:sp>
        <p:nvSpPr>
          <p:cNvPr id="3" name="Content Placeholder 2"/>
          <p:cNvSpPr>
            <a:spLocks noGrp="1"/>
          </p:cNvSpPr>
          <p:nvPr>
            <p:ph idx="1"/>
          </p:nvPr>
        </p:nvSpPr>
        <p:spPr>
          <a:xfrm>
            <a:off x="838200" y="1188720"/>
            <a:ext cx="10515600" cy="5447211"/>
          </a:xfrm>
        </p:spPr>
        <p:txBody>
          <a:bodyPr>
            <a:normAutofit lnSpcReduction="10000"/>
          </a:bodyPr>
          <a:lstStyle/>
          <a:p>
            <a:pPr marL="0" indent="0" fontAlgn="base">
              <a:buNone/>
            </a:pPr>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r>
              <a:rPr lang="en-US" dirty="0"/>
              <a:t>PCI 32 bits have a transport speed of 33 MHz and work at 132 </a:t>
            </a:r>
            <a:r>
              <a:rPr lang="en-US" dirty="0" err="1"/>
              <a:t>MBps</a:t>
            </a:r>
            <a:r>
              <a:rPr lang="en-US" dirty="0"/>
              <a:t>.</a:t>
            </a:r>
          </a:p>
          <a:p>
            <a:pPr fontAlgn="base"/>
            <a:r>
              <a:rPr lang="en-US" dirty="0"/>
              <a:t>PCI 64 bits have a transport speed of 33 MHz and work at 264 </a:t>
            </a:r>
            <a:r>
              <a:rPr lang="en-US" dirty="0" err="1"/>
              <a:t>MBps</a:t>
            </a:r>
            <a:r>
              <a:rPr lang="en-US" dirty="0"/>
              <a:t>.</a:t>
            </a:r>
          </a:p>
          <a:p>
            <a:pPr fontAlgn="base"/>
            <a:r>
              <a:rPr lang="en-US" dirty="0"/>
              <a:t>PCI 32 bits have a transport speed of 66 MHz and work at 512 </a:t>
            </a:r>
            <a:r>
              <a:rPr lang="en-US" dirty="0" err="1"/>
              <a:t>MBps</a:t>
            </a:r>
            <a:r>
              <a:rPr lang="en-US" dirty="0"/>
              <a:t>.</a:t>
            </a:r>
          </a:p>
          <a:p>
            <a:pPr fontAlgn="base"/>
            <a:r>
              <a:rPr lang="en-US" dirty="0"/>
              <a:t>PCI 64 bits have a transport speed of 66 MHz and work at 1 </a:t>
            </a:r>
            <a:r>
              <a:rPr lang="en-US" dirty="0" err="1"/>
              <a:t>GBps</a:t>
            </a:r>
            <a:r>
              <a:rPr lang="en-US" dirty="0"/>
              <a:t>.</a:t>
            </a:r>
          </a:p>
          <a:p>
            <a:pPr marL="0" indent="0">
              <a:buNone/>
            </a:pPr>
            <a:br>
              <a:rPr lang="en-US" sz="1800" dirty="0"/>
            </a:br>
            <a:endParaRPr lang="en-US" sz="18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532175" y="940527"/>
            <a:ext cx="8410575" cy="3357154"/>
          </a:xfrm>
          <a:prstGeom prst="rect">
            <a:avLst/>
          </a:prstGeom>
        </p:spPr>
      </p:pic>
    </p:spTree>
    <p:extLst>
      <p:ext uri="{BB962C8B-B14F-4D97-AF65-F5344CB8AC3E}">
        <p14:creationId xmlns:p14="http://schemas.microsoft.com/office/powerpoint/2010/main" val="394825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4772"/>
          </a:xfrm>
        </p:spPr>
        <p:txBody>
          <a:bodyPr>
            <a:normAutofit fontScale="90000"/>
          </a:bodyPr>
          <a:lstStyle/>
          <a:p>
            <a:r>
              <a:rPr lang="en-US" sz="2800" dirty="0">
                <a:solidFill>
                  <a:srgbClr val="00B0F0"/>
                </a:solidFill>
                <a:latin typeface="Times New Roman" panose="02020603050405020304" pitchFamily="18" charset="0"/>
                <a:cs typeface="Times New Roman" panose="02020603050405020304" pitchFamily="18" charset="0"/>
              </a:rPr>
              <a:t>The internal Power supply</a:t>
            </a:r>
          </a:p>
        </p:txBody>
      </p:sp>
      <p:sp>
        <p:nvSpPr>
          <p:cNvPr id="3" name="Content Placeholder 2"/>
          <p:cNvSpPr>
            <a:spLocks noGrp="1"/>
          </p:cNvSpPr>
          <p:nvPr>
            <p:ph idx="1"/>
          </p:nvPr>
        </p:nvSpPr>
        <p:spPr>
          <a:xfrm>
            <a:off x="838200" y="809898"/>
            <a:ext cx="10515600" cy="5367065"/>
          </a:xfrm>
        </p:spPr>
        <p:txBody>
          <a:bodyPr/>
          <a:lstStyle/>
          <a:p>
            <a:pPr marL="0" indent="0">
              <a:buNone/>
            </a:pPr>
            <a:r>
              <a:rPr lang="en-US" sz="1800" dirty="0">
                <a:latin typeface="Times New Roman" panose="02020603050405020304" pitchFamily="18" charset="0"/>
                <a:cs typeface="Times New Roman" panose="02020603050405020304" pitchFamily="18" charset="0"/>
              </a:rPr>
              <a:t>Power Supply is a hardware component that supplies power to an electrical device. It receives power from an electrical outlet and converts from AC to DC. </a:t>
            </a:r>
          </a:p>
          <a:p>
            <a:pPr marL="0" indent="0">
              <a:buNone/>
            </a:pPr>
            <a:r>
              <a:rPr lang="en-US" sz="1800" dirty="0">
                <a:latin typeface="Times New Roman" panose="02020603050405020304" pitchFamily="18" charset="0"/>
                <a:cs typeface="Times New Roman" panose="02020603050405020304" pitchFamily="18" charset="0"/>
              </a:rPr>
              <a:t> A power supply unit converts mains AC to low-voltage regulated DC power for the internal components of a computer. Modern personal computers universally use switched-mode power supplies. Some power supplies have a manual switch for selecting input voltage, while others automatically adapt to the mains voltage</a:t>
            </a:r>
          </a:p>
          <a:p>
            <a:pPr marL="0" indent="0">
              <a:buNone/>
            </a:pPr>
            <a:r>
              <a:rPr lang="en-US" sz="1800" b="1" dirty="0">
                <a:latin typeface="Times New Roman" panose="02020603050405020304" pitchFamily="18" charset="0"/>
                <a:cs typeface="Times New Roman" panose="02020603050405020304" pitchFamily="18" charset="0"/>
              </a:rPr>
              <a:t>There are different types of power supply. Some they are:</a:t>
            </a:r>
          </a:p>
          <a:p>
            <a:pPr lvl="0">
              <a:lnSpc>
                <a:spcPct val="100000"/>
              </a:lnSpc>
              <a:spcBef>
                <a:spcPts val="0"/>
              </a:spcBef>
            </a:pPr>
            <a:r>
              <a:rPr lang="en-GB" sz="1800" dirty="0">
                <a:latin typeface="Times New Roman" panose="02020603050405020304" pitchFamily="18" charset="0"/>
                <a:cs typeface="Times New Roman" panose="02020603050405020304" pitchFamily="18" charset="0"/>
              </a:rPr>
              <a:t>SMPS : Switch Mode Power Supply </a:t>
            </a:r>
            <a:endParaRPr lang="en-US" sz="1800" dirty="0">
              <a:latin typeface="Times New Roman" panose="02020603050405020304" pitchFamily="18" charset="0"/>
              <a:cs typeface="Times New Roman" panose="02020603050405020304" pitchFamily="18" charset="0"/>
            </a:endParaRPr>
          </a:p>
          <a:p>
            <a:pPr lvl="0">
              <a:lnSpc>
                <a:spcPct val="100000"/>
              </a:lnSpc>
              <a:spcBef>
                <a:spcPts val="0"/>
              </a:spcBef>
            </a:pPr>
            <a:r>
              <a:rPr lang="en-GB" sz="1800" dirty="0">
                <a:latin typeface="Times New Roman" panose="02020603050405020304" pitchFamily="18" charset="0"/>
                <a:cs typeface="Times New Roman" panose="02020603050405020304" pitchFamily="18" charset="0"/>
              </a:rPr>
              <a:t>UPS : Uninterruptible Power Supply </a:t>
            </a:r>
            <a:endParaRPr lang="en-US" sz="1800" dirty="0">
              <a:latin typeface="Times New Roman" panose="02020603050405020304" pitchFamily="18" charset="0"/>
              <a:cs typeface="Times New Roman" panose="02020603050405020304" pitchFamily="18" charset="0"/>
            </a:endParaRPr>
          </a:p>
          <a:p>
            <a:pPr lvl="0">
              <a:lnSpc>
                <a:spcPct val="100000"/>
              </a:lnSpc>
              <a:spcBef>
                <a:spcPts val="0"/>
              </a:spcBef>
            </a:pPr>
            <a:r>
              <a:rPr lang="en-GB" sz="1800" dirty="0">
                <a:latin typeface="Times New Roman" panose="02020603050405020304" pitchFamily="18" charset="0"/>
                <a:cs typeface="Times New Roman" panose="02020603050405020304" pitchFamily="18" charset="0"/>
              </a:rPr>
              <a:t>AC to DC supply converter </a:t>
            </a:r>
            <a:endParaRPr lang="en-US"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stretch>
            <a:fillRect/>
          </a:stretch>
        </p:blipFill>
        <p:spPr>
          <a:xfrm>
            <a:off x="4911634" y="2769326"/>
            <a:ext cx="6442166" cy="3407637"/>
          </a:xfrm>
          <a:prstGeom prst="rect">
            <a:avLst/>
          </a:prstGeom>
        </p:spPr>
      </p:pic>
    </p:spTree>
    <p:extLst>
      <p:ext uri="{BB962C8B-B14F-4D97-AF65-F5344CB8AC3E}">
        <p14:creationId xmlns:p14="http://schemas.microsoft.com/office/powerpoint/2010/main" val="40907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31920" y="195944"/>
            <a:ext cx="7537268" cy="6518366"/>
          </a:xfrm>
          <a:prstGeom prst="rect">
            <a:avLst/>
          </a:prstGeom>
        </p:spPr>
      </p:pic>
      <p:pic>
        <p:nvPicPr>
          <p:cNvPr id="5" name="Picture 4"/>
          <p:cNvPicPr>
            <a:picLocks noChangeAspect="1"/>
          </p:cNvPicPr>
          <p:nvPr/>
        </p:nvPicPr>
        <p:blipFill>
          <a:blip r:embed="rId3"/>
          <a:stretch>
            <a:fillRect/>
          </a:stretch>
        </p:blipFill>
        <p:spPr>
          <a:xfrm>
            <a:off x="750705" y="631507"/>
            <a:ext cx="2905125" cy="1571625"/>
          </a:xfrm>
          <a:prstGeom prst="rect">
            <a:avLst/>
          </a:prstGeom>
        </p:spPr>
      </p:pic>
      <p:pic>
        <p:nvPicPr>
          <p:cNvPr id="6" name="Picture 5"/>
          <p:cNvPicPr>
            <a:picLocks noChangeAspect="1"/>
          </p:cNvPicPr>
          <p:nvPr/>
        </p:nvPicPr>
        <p:blipFill>
          <a:blip r:embed="rId4"/>
          <a:stretch>
            <a:fillRect/>
          </a:stretch>
        </p:blipFill>
        <p:spPr>
          <a:xfrm>
            <a:off x="997402" y="3549832"/>
            <a:ext cx="2228850" cy="2057400"/>
          </a:xfrm>
          <a:prstGeom prst="rect">
            <a:avLst/>
          </a:prstGeom>
        </p:spPr>
      </p:pic>
    </p:spTree>
    <p:extLst>
      <p:ext uri="{BB962C8B-B14F-4D97-AF65-F5344CB8AC3E}">
        <p14:creationId xmlns:p14="http://schemas.microsoft.com/office/powerpoint/2010/main" val="35547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149"/>
          </a:xfrm>
        </p:spPr>
        <p:txBody>
          <a:bodyPr>
            <a:normAutofit fontScale="90000"/>
          </a:bodyPr>
          <a:lstStyle/>
          <a:p>
            <a:r>
              <a:rPr lang="en-US" b="1" dirty="0">
                <a:solidFill>
                  <a:srgbClr val="00B0F0"/>
                </a:solidFill>
              </a:rPr>
              <a:t>Parts of power supply </a:t>
            </a:r>
          </a:p>
        </p:txBody>
      </p:sp>
      <p:sp>
        <p:nvSpPr>
          <p:cNvPr id="3" name="Content Placeholder 2"/>
          <p:cNvSpPr>
            <a:spLocks noGrp="1"/>
          </p:cNvSpPr>
          <p:nvPr>
            <p:ph idx="1"/>
          </p:nvPr>
        </p:nvSpPr>
        <p:spPr>
          <a:xfrm>
            <a:off x="838200" y="979714"/>
            <a:ext cx="10515600" cy="5473337"/>
          </a:xfrm>
        </p:spPr>
        <p:txBody>
          <a:bodyPr>
            <a:normAutofit fontScale="92500"/>
          </a:bodyPr>
          <a:lstStyle/>
          <a:p>
            <a:pPr marL="0" indent="0">
              <a:buNone/>
            </a:pPr>
            <a:r>
              <a:rPr lang="en-US" sz="18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Transformer</a:t>
            </a:r>
          </a:p>
          <a:p>
            <a:pPr marL="0" indent="0" algn="just">
              <a:buNone/>
            </a:pPr>
            <a:r>
              <a:rPr lang="en-US" sz="2400" dirty="0">
                <a:latin typeface="Times New Roman" panose="02020603050405020304" pitchFamily="18" charset="0"/>
                <a:cs typeface="Times New Roman" panose="02020603050405020304" pitchFamily="18" charset="0"/>
              </a:rPr>
              <a:t>The transformer is used to step the AC voltage up and down. It transfers electrical energy between the primary winding and secondary winding, and it does so without changing the frequency. The transformer’s primary winding connects to the ac voltage source, while the secondary one correlates to the load. </a:t>
            </a:r>
          </a:p>
          <a:p>
            <a:pPr marL="0" indent="0" algn="just">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The Rectifier</a:t>
            </a:r>
          </a:p>
          <a:p>
            <a:pPr marL="0" indent="0">
              <a:buNone/>
            </a:pPr>
            <a:r>
              <a:rPr lang="en-US" sz="2400" dirty="0">
                <a:latin typeface="Times New Roman" panose="02020603050405020304" pitchFamily="18" charset="0"/>
                <a:cs typeface="Times New Roman" panose="02020603050405020304" pitchFamily="18" charset="0"/>
              </a:rPr>
              <a:t>The rectifier is responsible for changing AC power to pulsating DC power. The basic rectifier is a diode — that is, a unidirectional device operating as a rectifier in the forward direction. Rectifier are employed in voltage multipliers, modulator and demodulator.</a:t>
            </a:r>
          </a:p>
          <a:p>
            <a:pPr marL="0" indent="0">
              <a:buNone/>
            </a:pP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The Filter</a:t>
            </a:r>
          </a:p>
          <a:p>
            <a:pPr marL="0" indent="0">
              <a:buNone/>
            </a:pPr>
            <a:r>
              <a:rPr lang="en-US" sz="2400" dirty="0">
                <a:latin typeface="Times New Roman" panose="02020603050405020304" pitchFamily="18" charset="0"/>
                <a:cs typeface="Times New Roman" panose="02020603050405020304" pitchFamily="18" charset="0"/>
              </a:rPr>
              <a:t>The filter changes the pulsating DC produced by the rectifier to a smooth DC level. It suppresses ripple, which is the AC component in a signal following rectification. High ripples can damage the load. There are two main types of filters for power supplies: C-filters and RC-filters. C-filters are the simplest version of the two.</a:t>
            </a:r>
          </a:p>
          <a:p>
            <a:pPr marL="0" indent="0">
              <a:buNone/>
            </a:pPr>
            <a:endParaRPr lang="en-US" dirty="0"/>
          </a:p>
        </p:txBody>
      </p:sp>
    </p:spTree>
    <p:extLst>
      <p:ext uri="{BB962C8B-B14F-4D97-AF65-F5344CB8AC3E}">
        <p14:creationId xmlns:p14="http://schemas.microsoft.com/office/powerpoint/2010/main" val="84445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149"/>
          </a:xfrm>
        </p:spPr>
        <p:txBody>
          <a:bodyPr>
            <a:normAutofit fontScale="90000"/>
          </a:bodyPr>
          <a:lstStyle/>
          <a:p>
            <a:r>
              <a:rPr lang="en-US" b="1" dirty="0">
                <a:solidFill>
                  <a:srgbClr val="00B0F0"/>
                </a:solidFill>
              </a:rPr>
              <a:t>Parts of power supply </a:t>
            </a:r>
          </a:p>
        </p:txBody>
      </p:sp>
      <p:sp>
        <p:nvSpPr>
          <p:cNvPr id="3" name="Content Placeholder 2"/>
          <p:cNvSpPr>
            <a:spLocks noGrp="1"/>
          </p:cNvSpPr>
          <p:nvPr>
            <p:ph idx="1"/>
          </p:nvPr>
        </p:nvSpPr>
        <p:spPr>
          <a:xfrm>
            <a:off x="929640" y="1031967"/>
            <a:ext cx="10515600" cy="612648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4</a:t>
            </a:r>
            <a:r>
              <a:rPr lang="en-US" sz="2400" b="1" dirty="0">
                <a:latin typeface="Times New Roman" panose="02020603050405020304" pitchFamily="18" charset="0"/>
                <a:cs typeface="Times New Roman" panose="02020603050405020304" pitchFamily="18" charset="0"/>
              </a:rPr>
              <a:t>. The Regulator Circuits</a:t>
            </a:r>
          </a:p>
          <a:p>
            <a:pPr marL="0" indent="0">
              <a:buNone/>
            </a:pPr>
            <a:r>
              <a:rPr lang="en-US" sz="2400" dirty="0">
                <a:latin typeface="Times New Roman" panose="02020603050405020304" pitchFamily="18" charset="0"/>
                <a:cs typeface="Times New Roman" panose="02020603050405020304" pitchFamily="18" charset="0"/>
              </a:rPr>
              <a:t>The voltage regulator helps ensure that the DC output voltage is stable regardless of any variation in the input voltage, which enables the load to operate properly. The most common types of regulators are the series voltage regulator and the shunt voltage regulator.</a:t>
            </a:r>
          </a:p>
          <a:p>
            <a:pPr marL="0" indent="0">
              <a:buNone/>
            </a:pPr>
            <a:r>
              <a:rPr lang="en-US" b="1" i="1" dirty="0"/>
              <a:t>Other common parts are: </a:t>
            </a:r>
          </a:p>
        </p:txBody>
      </p:sp>
      <p:sp>
        <p:nvSpPr>
          <p:cNvPr id="5" name="Rectangle 2"/>
          <p:cNvSpPr>
            <a:spLocks noChangeArrowheads="1"/>
          </p:cNvSpPr>
          <p:nvPr/>
        </p:nvSpPr>
        <p:spPr bwMode="auto">
          <a:xfrm>
            <a:off x="885008" y="3659501"/>
            <a:ext cx="104219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Inductors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Work with capacitors to filter out noise and further stabilize the voltage.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Control Circuit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Monitors and manages the PSU's functions, including protection against overvoltage, overcurrent, and short circuits.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Capacitors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Store and release electrical energy to help filter and stabilize the output voltage.</a:t>
            </a:r>
          </a:p>
        </p:txBody>
      </p:sp>
    </p:spTree>
    <p:extLst>
      <p:ext uri="{BB962C8B-B14F-4D97-AF65-F5344CB8AC3E}">
        <p14:creationId xmlns:p14="http://schemas.microsoft.com/office/powerpoint/2010/main" val="1464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3904"/>
            <a:ext cx="9144000" cy="1006885"/>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Introduction to system BIOS</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058091"/>
            <a:ext cx="11247120" cy="5394959"/>
          </a:xfrm>
        </p:spPr>
        <p:txBody>
          <a:bodyPr/>
          <a:lstStyle/>
          <a:p>
            <a:pPr algn="just"/>
            <a:r>
              <a:rPr lang="en-US" dirty="0">
                <a:latin typeface="Times New Roman" panose="02020603050405020304" pitchFamily="18" charset="0"/>
                <a:cs typeface="Times New Roman" panose="02020603050405020304" pitchFamily="18" charset="0"/>
              </a:rPr>
              <a:t>BIOS stands for Basic Input/output System. It is firmware(program stored in ROM) used during the booting process of a computer and provides a low-level interface between the hardware and the operating system.  It is found on motherboards that are a pre-installed program on Windows-based computers that executes when a computer is powered up. Before an OS is loaded, the </a:t>
            </a:r>
            <a:r>
              <a:rPr lang="en-US" dirty="0">
                <a:latin typeface="Times New Roman" panose="02020603050405020304" pitchFamily="18" charset="0"/>
                <a:cs typeface="Times New Roman" panose="02020603050405020304" pitchFamily="18" charset="0"/>
                <a:hlinkClick r:id="rId2"/>
              </a:rPr>
              <a:t>CPU</a:t>
            </a:r>
            <a:r>
              <a:rPr lang="en-US" dirty="0">
                <a:latin typeface="Times New Roman" panose="02020603050405020304" pitchFamily="18" charset="0"/>
                <a:cs typeface="Times New Roman" panose="02020603050405020304" pitchFamily="18" charset="0"/>
              </a:rPr>
              <a:t> accesses the basic input/output system (BIOS). Then, the next function of BIOS is to examine all the hardware connections and detects all your devices. Mainly it is located on EPROM (erasable programmable read-only memory) chip.</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In the early 21st century, BIOS was supplanted by United Extensible Firmware Interface (UEFI), which can handle much larger drives and operate faster than BIOS.</a:t>
            </a:r>
          </a:p>
        </p:txBody>
      </p:sp>
    </p:spTree>
    <p:extLst>
      <p:ext uri="{BB962C8B-B14F-4D97-AF65-F5344CB8AC3E}">
        <p14:creationId xmlns:p14="http://schemas.microsoft.com/office/powerpoint/2010/main" val="341000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3609" y="126161"/>
            <a:ext cx="3972447" cy="2930548"/>
          </a:xfrm>
          <a:prstGeom prst="rect">
            <a:avLst/>
          </a:prstGeom>
        </p:spPr>
      </p:pic>
      <p:pic>
        <p:nvPicPr>
          <p:cNvPr id="5" name="Picture 4"/>
          <p:cNvPicPr>
            <a:picLocks noChangeAspect="1"/>
          </p:cNvPicPr>
          <p:nvPr/>
        </p:nvPicPr>
        <p:blipFill>
          <a:blip r:embed="rId3"/>
          <a:stretch>
            <a:fillRect/>
          </a:stretch>
        </p:blipFill>
        <p:spPr>
          <a:xfrm>
            <a:off x="7650071" y="411071"/>
            <a:ext cx="2143125" cy="2143125"/>
          </a:xfrm>
          <a:prstGeom prst="rect">
            <a:avLst/>
          </a:prstGeom>
        </p:spPr>
      </p:pic>
      <p:pic>
        <p:nvPicPr>
          <p:cNvPr id="6" name="Picture 5"/>
          <p:cNvPicPr>
            <a:picLocks noChangeAspect="1"/>
          </p:cNvPicPr>
          <p:nvPr/>
        </p:nvPicPr>
        <p:blipFill>
          <a:blip r:embed="rId4"/>
          <a:stretch>
            <a:fillRect/>
          </a:stretch>
        </p:blipFill>
        <p:spPr>
          <a:xfrm>
            <a:off x="1127769" y="3987165"/>
            <a:ext cx="2524125" cy="1809750"/>
          </a:xfrm>
          <a:prstGeom prst="rect">
            <a:avLst/>
          </a:prstGeom>
        </p:spPr>
      </p:pic>
      <p:pic>
        <p:nvPicPr>
          <p:cNvPr id="7" name="Picture 6"/>
          <p:cNvPicPr>
            <a:picLocks noChangeAspect="1"/>
          </p:cNvPicPr>
          <p:nvPr/>
        </p:nvPicPr>
        <p:blipFill>
          <a:blip r:embed="rId5"/>
          <a:stretch>
            <a:fillRect/>
          </a:stretch>
        </p:blipFill>
        <p:spPr>
          <a:xfrm>
            <a:off x="9050246" y="3625215"/>
            <a:ext cx="1485900" cy="1266825"/>
          </a:xfrm>
          <a:prstGeom prst="rect">
            <a:avLst/>
          </a:prstGeom>
        </p:spPr>
      </p:pic>
      <p:pic>
        <p:nvPicPr>
          <p:cNvPr id="9" name="Picture 8"/>
          <p:cNvPicPr>
            <a:picLocks noChangeAspect="1"/>
          </p:cNvPicPr>
          <p:nvPr/>
        </p:nvPicPr>
        <p:blipFill>
          <a:blip r:embed="rId6"/>
          <a:stretch>
            <a:fillRect/>
          </a:stretch>
        </p:blipFill>
        <p:spPr>
          <a:xfrm>
            <a:off x="4376056" y="2357437"/>
            <a:ext cx="3274015" cy="2371317"/>
          </a:xfrm>
          <a:prstGeom prst="rect">
            <a:avLst/>
          </a:prstGeom>
        </p:spPr>
      </p:pic>
      <p:sp>
        <p:nvSpPr>
          <p:cNvPr id="10" name="TextBox 9"/>
          <p:cNvSpPr txBox="1"/>
          <p:nvPr/>
        </p:nvSpPr>
        <p:spPr>
          <a:xfrm>
            <a:off x="1031966" y="3291840"/>
            <a:ext cx="2834640" cy="369332"/>
          </a:xfrm>
          <a:prstGeom prst="rect">
            <a:avLst/>
          </a:prstGeom>
          <a:noFill/>
        </p:spPr>
        <p:txBody>
          <a:bodyPr wrap="square" rtlCol="0">
            <a:spAutoFit/>
          </a:bodyPr>
          <a:lstStyle/>
          <a:p>
            <a:r>
              <a:rPr lang="en-US" dirty="0"/>
              <a:t>transformer</a:t>
            </a:r>
          </a:p>
        </p:txBody>
      </p:sp>
      <p:sp>
        <p:nvSpPr>
          <p:cNvPr id="11" name="TextBox 10"/>
          <p:cNvSpPr txBox="1"/>
          <p:nvPr/>
        </p:nvSpPr>
        <p:spPr>
          <a:xfrm>
            <a:off x="1031966" y="5938242"/>
            <a:ext cx="2834640" cy="369332"/>
          </a:xfrm>
          <a:prstGeom prst="rect">
            <a:avLst/>
          </a:prstGeom>
          <a:noFill/>
        </p:spPr>
        <p:txBody>
          <a:bodyPr wrap="square" rtlCol="0">
            <a:spAutoFit/>
          </a:bodyPr>
          <a:lstStyle/>
          <a:p>
            <a:r>
              <a:rPr lang="en-US" dirty="0"/>
              <a:t>filter</a:t>
            </a:r>
          </a:p>
        </p:txBody>
      </p:sp>
      <p:sp>
        <p:nvSpPr>
          <p:cNvPr id="12" name="TextBox 11"/>
          <p:cNvSpPr txBox="1"/>
          <p:nvPr/>
        </p:nvSpPr>
        <p:spPr>
          <a:xfrm>
            <a:off x="4595743" y="4875405"/>
            <a:ext cx="2834640" cy="369332"/>
          </a:xfrm>
          <a:prstGeom prst="rect">
            <a:avLst/>
          </a:prstGeom>
          <a:noFill/>
        </p:spPr>
        <p:txBody>
          <a:bodyPr wrap="square" rtlCol="0">
            <a:spAutoFit/>
          </a:bodyPr>
          <a:lstStyle/>
          <a:p>
            <a:pPr algn="ctr"/>
            <a:r>
              <a:rPr lang="en-US" dirty="0"/>
              <a:t>diode</a:t>
            </a:r>
          </a:p>
        </p:txBody>
      </p:sp>
      <p:sp>
        <p:nvSpPr>
          <p:cNvPr id="13" name="TextBox 12"/>
          <p:cNvSpPr txBox="1"/>
          <p:nvPr/>
        </p:nvSpPr>
        <p:spPr>
          <a:xfrm>
            <a:off x="8689870" y="2172771"/>
            <a:ext cx="2834640" cy="369332"/>
          </a:xfrm>
          <a:prstGeom prst="rect">
            <a:avLst/>
          </a:prstGeom>
          <a:noFill/>
        </p:spPr>
        <p:txBody>
          <a:bodyPr wrap="square" rtlCol="0">
            <a:spAutoFit/>
          </a:bodyPr>
          <a:lstStyle/>
          <a:p>
            <a:r>
              <a:rPr lang="en-US" dirty="0"/>
              <a:t>Rectifier</a:t>
            </a:r>
          </a:p>
        </p:txBody>
      </p:sp>
      <p:sp>
        <p:nvSpPr>
          <p:cNvPr id="14" name="TextBox 13"/>
          <p:cNvSpPr txBox="1"/>
          <p:nvPr/>
        </p:nvSpPr>
        <p:spPr>
          <a:xfrm>
            <a:off x="8859688" y="5239583"/>
            <a:ext cx="2834640" cy="369332"/>
          </a:xfrm>
          <a:prstGeom prst="rect">
            <a:avLst/>
          </a:prstGeom>
          <a:noFill/>
        </p:spPr>
        <p:txBody>
          <a:bodyPr wrap="square" rtlCol="0">
            <a:spAutoFit/>
          </a:bodyPr>
          <a:lstStyle/>
          <a:p>
            <a:r>
              <a:rPr lang="en-US" dirty="0"/>
              <a:t>capacitor</a:t>
            </a:r>
          </a:p>
        </p:txBody>
      </p:sp>
    </p:spTree>
    <p:extLst>
      <p:ext uri="{BB962C8B-B14F-4D97-AF65-F5344CB8AC3E}">
        <p14:creationId xmlns:p14="http://schemas.microsoft.com/office/powerpoint/2010/main" val="308752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30"/>
            <a:ext cx="10515600" cy="404948"/>
          </a:xfrm>
        </p:spPr>
        <p:txBody>
          <a:bodyPr>
            <a:noAutofit/>
          </a:bodyPr>
          <a:lstStyle/>
          <a:p>
            <a:r>
              <a:rPr lang="en-US" sz="2400" b="1" dirty="0">
                <a:solidFill>
                  <a:srgbClr val="00B0F0"/>
                </a:solidFill>
                <a:latin typeface="Times New Roman" panose="02020603050405020304" pitchFamily="18" charset="0"/>
                <a:cs typeface="Times New Roman" panose="02020603050405020304" pitchFamily="18" charset="0"/>
              </a:rPr>
              <a:t>Introduction to Hard Drive</a:t>
            </a:r>
          </a:p>
        </p:txBody>
      </p:sp>
      <p:sp>
        <p:nvSpPr>
          <p:cNvPr id="3" name="Content Placeholder 2"/>
          <p:cNvSpPr>
            <a:spLocks noGrp="1"/>
          </p:cNvSpPr>
          <p:nvPr>
            <p:ph idx="1"/>
          </p:nvPr>
        </p:nvSpPr>
        <p:spPr>
          <a:xfrm>
            <a:off x="838200" y="888274"/>
            <a:ext cx="10515600" cy="5564777"/>
          </a:xfrm>
        </p:spPr>
        <p:txBody>
          <a:bodyPr>
            <a:normAutofit fontScale="85000" lnSpcReduction="20000"/>
          </a:bodyPr>
          <a:lstStyle/>
          <a:p>
            <a:pPr marL="0" indent="0" algn="just">
              <a:buNone/>
            </a:pPr>
            <a:r>
              <a:rPr lang="en-US" sz="2600" dirty="0">
                <a:latin typeface="Times New Roman" panose="02020603050405020304" pitchFamily="18" charset="0"/>
                <a:cs typeface="Times New Roman" panose="02020603050405020304" pitchFamily="18" charset="0"/>
              </a:rPr>
              <a:t>Hard disk is the most common secondary storage device in the personal computer. It is also called the magnetic disk, HDD, fixed drive, or fixed disk. It is the main and the largest data storage device in the computer. It can store a large amount of data and information permanently. The storage capacity of hard disk ranges from 100's Gigabyte (GB) to some Terabytes (TB) such as 200 GB, 300 GB, 500 GB, 1 TB, 2 TB, 4 TB, etc. The first hard drive was introduced by IBM in 1956. </a:t>
            </a:r>
          </a:p>
          <a:p>
            <a:pPr marL="0" indent="0">
              <a:buNone/>
            </a:pPr>
            <a:r>
              <a:rPr lang="en-US" sz="2600" dirty="0">
                <a:latin typeface="Times New Roman" panose="02020603050405020304" pitchFamily="18" charset="0"/>
                <a:cs typeface="Times New Roman" panose="02020603050405020304" pitchFamily="18" charset="0"/>
              </a:rPr>
              <a:t>Types of hard disk : </a:t>
            </a:r>
          </a:p>
          <a:p>
            <a:pPr marL="0" indent="0">
              <a:buNone/>
            </a:pPr>
            <a:r>
              <a:rPr lang="en-US" sz="2600" dirty="0">
                <a:latin typeface="Times New Roman" panose="02020603050405020304" pitchFamily="18" charset="0"/>
                <a:cs typeface="Times New Roman" panose="02020603050405020304" pitchFamily="18" charset="0"/>
              </a:rPr>
              <a:t>Solid state disk (SSD, new hard disk), Mechanical Hard disk(magnetic disk), Mixed hard disk( modern hard disk)</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553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30"/>
            <a:ext cx="10515600" cy="404948"/>
          </a:xfrm>
        </p:spPr>
        <p:txBody>
          <a:bodyPr>
            <a:noAutofit/>
          </a:bodyPr>
          <a:lstStyle/>
          <a:p>
            <a:r>
              <a:rPr lang="en-US" sz="2400" b="1" dirty="0">
                <a:solidFill>
                  <a:srgbClr val="00B0F0"/>
                </a:solidFill>
                <a:latin typeface="Times New Roman" panose="02020603050405020304" pitchFamily="18" charset="0"/>
                <a:cs typeface="Times New Roman" panose="02020603050405020304" pitchFamily="18" charset="0"/>
              </a:rPr>
              <a:t>Introduction to Hard Drive</a:t>
            </a:r>
          </a:p>
        </p:txBody>
      </p:sp>
      <p:sp>
        <p:nvSpPr>
          <p:cNvPr id="3" name="Content Placeholder 2"/>
          <p:cNvSpPr>
            <a:spLocks noGrp="1"/>
          </p:cNvSpPr>
          <p:nvPr>
            <p:ph idx="1"/>
          </p:nvPr>
        </p:nvSpPr>
        <p:spPr>
          <a:xfrm>
            <a:off x="838200" y="888274"/>
            <a:ext cx="10515600" cy="5564777"/>
          </a:xfrm>
        </p:spPr>
        <p:txBody>
          <a:bodyPr>
            <a:normAutofit fontScale="92500" lnSpcReduction="10000"/>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Fig: Hard Drive</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Structure of hard disk</a:t>
            </a:r>
          </a:p>
        </p:txBody>
      </p:sp>
      <p:pic>
        <p:nvPicPr>
          <p:cNvPr id="4" name="Picture 3"/>
          <p:cNvPicPr>
            <a:picLocks noChangeAspect="1"/>
          </p:cNvPicPr>
          <p:nvPr/>
        </p:nvPicPr>
        <p:blipFill>
          <a:blip r:embed="rId2"/>
          <a:stretch>
            <a:fillRect/>
          </a:stretch>
        </p:blipFill>
        <p:spPr>
          <a:xfrm>
            <a:off x="936443" y="1162593"/>
            <a:ext cx="4924425" cy="2939141"/>
          </a:xfrm>
          <a:prstGeom prst="rect">
            <a:avLst/>
          </a:prstGeom>
        </p:spPr>
      </p:pic>
      <p:pic>
        <p:nvPicPr>
          <p:cNvPr id="5" name="Picture 4"/>
          <p:cNvPicPr>
            <a:picLocks noChangeAspect="1"/>
          </p:cNvPicPr>
          <p:nvPr/>
        </p:nvPicPr>
        <p:blipFill>
          <a:blip r:embed="rId3"/>
          <a:stretch>
            <a:fillRect/>
          </a:stretch>
        </p:blipFill>
        <p:spPr>
          <a:xfrm>
            <a:off x="6283234" y="333104"/>
            <a:ext cx="5168809" cy="4767943"/>
          </a:xfrm>
          <a:prstGeom prst="rect">
            <a:avLst/>
          </a:prstGeom>
        </p:spPr>
      </p:pic>
    </p:spTree>
    <p:extLst>
      <p:ext uri="{BB962C8B-B14F-4D97-AF65-F5344CB8AC3E}">
        <p14:creationId xmlns:p14="http://schemas.microsoft.com/office/powerpoint/2010/main" val="323251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B0F0"/>
                </a:solidFill>
                <a:latin typeface="Times New Roman" panose="02020603050405020304" pitchFamily="18" charset="0"/>
                <a:cs typeface="Times New Roman" panose="02020603050405020304" pitchFamily="18" charset="0"/>
              </a:rPr>
              <a:t>Components of an HDD</a:t>
            </a:r>
            <a:br>
              <a:rPr lang="en-US" sz="2400" b="1" dirty="0">
                <a:solidFill>
                  <a:srgbClr val="00B0F0"/>
                </a:solidFill>
                <a:latin typeface="Times New Roman" panose="02020603050405020304" pitchFamily="18" charset="0"/>
                <a:cs typeface="Times New Roman" panose="02020603050405020304" pitchFamily="18" charset="0"/>
              </a:rPr>
            </a:b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6273"/>
            <a:ext cx="10515600" cy="5050690"/>
          </a:xfrm>
        </p:spPr>
        <p:txBody>
          <a:bodyPr>
            <a:normAutofit/>
          </a:bodyPr>
          <a:lstStyle/>
          <a:p>
            <a:r>
              <a:rPr lang="en-US" sz="2400" b="1" dirty="0">
                <a:latin typeface="Times New Roman" panose="02020603050405020304" pitchFamily="18" charset="0"/>
                <a:cs typeface="Times New Roman" panose="02020603050405020304" pitchFamily="18" charset="0"/>
              </a:rPr>
              <a:t>Platters</a:t>
            </a:r>
            <a:r>
              <a:rPr lang="en-US" sz="2400" dirty="0">
                <a:latin typeface="Times New Roman" panose="02020603050405020304" pitchFamily="18" charset="0"/>
                <a:cs typeface="Times New Roman" panose="02020603050405020304" pitchFamily="18" charset="0"/>
              </a:rPr>
              <a:t>: Disks coated with a magnetic material where data is stored. Typically, an HDD has multiple platters stacked on a spindle.</a:t>
            </a:r>
          </a:p>
          <a:p>
            <a:r>
              <a:rPr lang="en-US" sz="2400" b="1" dirty="0">
                <a:latin typeface="Times New Roman" panose="02020603050405020304" pitchFamily="18" charset="0"/>
                <a:cs typeface="Times New Roman" panose="02020603050405020304" pitchFamily="18" charset="0"/>
              </a:rPr>
              <a:t>Spindle</a:t>
            </a:r>
            <a:r>
              <a:rPr lang="en-US" sz="2400" dirty="0">
                <a:latin typeface="Times New Roman" panose="02020603050405020304" pitchFamily="18" charset="0"/>
                <a:cs typeface="Times New Roman" panose="02020603050405020304" pitchFamily="18" charset="0"/>
              </a:rPr>
              <a:t>: The axis that holds the platters and spins them at high speeds, typically ranging from 5,400 to 7200 RPM (revolutions per minute).</a:t>
            </a:r>
          </a:p>
          <a:p>
            <a:r>
              <a:rPr lang="en-US" sz="2400" b="1" dirty="0">
                <a:latin typeface="Times New Roman" panose="02020603050405020304" pitchFamily="18" charset="0"/>
                <a:cs typeface="Times New Roman" panose="02020603050405020304" pitchFamily="18" charset="0"/>
              </a:rPr>
              <a:t>Read/Write Heads</a:t>
            </a:r>
            <a:r>
              <a:rPr lang="en-US" sz="2400" dirty="0">
                <a:latin typeface="Times New Roman" panose="02020603050405020304" pitchFamily="18" charset="0"/>
                <a:cs typeface="Times New Roman" panose="02020603050405020304" pitchFamily="18" charset="0"/>
              </a:rPr>
              <a:t>: Tiny magnetic heads located on an actuator arm, responsible for reading data from and writing data to the platters.</a:t>
            </a:r>
          </a:p>
          <a:p>
            <a:r>
              <a:rPr lang="en-US" sz="2400" b="1" dirty="0">
                <a:latin typeface="Times New Roman" panose="02020603050405020304" pitchFamily="18" charset="0"/>
                <a:cs typeface="Times New Roman" panose="02020603050405020304" pitchFamily="18" charset="0"/>
              </a:rPr>
              <a:t>Actuator Arm</a:t>
            </a:r>
            <a:r>
              <a:rPr lang="en-US" sz="2400" dirty="0">
                <a:latin typeface="Times New Roman" panose="02020603050405020304" pitchFamily="18" charset="0"/>
                <a:cs typeface="Times New Roman" panose="02020603050405020304" pitchFamily="18" charset="0"/>
              </a:rPr>
              <a:t>: Moves the read/write heads across the platters to access different data tracks.</a:t>
            </a:r>
          </a:p>
          <a:p>
            <a:r>
              <a:rPr lang="en-US" sz="2400" b="1" dirty="0">
                <a:latin typeface="Times New Roman" panose="02020603050405020304" pitchFamily="18" charset="0"/>
                <a:cs typeface="Times New Roman" panose="02020603050405020304" pitchFamily="18" charset="0"/>
              </a:rPr>
              <a:t>Actuator</a:t>
            </a:r>
            <a:r>
              <a:rPr lang="en-US" sz="2400" dirty="0">
                <a:latin typeface="Times New Roman" panose="02020603050405020304" pitchFamily="18" charset="0"/>
                <a:cs typeface="Times New Roman" panose="02020603050405020304" pitchFamily="18" charset="0"/>
              </a:rPr>
              <a:t>: A motor that controls the movement of the actuator arm.</a:t>
            </a:r>
          </a:p>
          <a:p>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872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B0F0"/>
                </a:solidFill>
                <a:latin typeface="Times New Roman" panose="02020603050405020304" pitchFamily="18" charset="0"/>
                <a:cs typeface="Times New Roman" panose="02020603050405020304" pitchFamily="18" charset="0"/>
              </a:rPr>
              <a:t>Components of an HDD</a:t>
            </a:r>
            <a:br>
              <a:rPr lang="en-US" sz="2400" b="1" dirty="0">
                <a:solidFill>
                  <a:srgbClr val="00B0F0"/>
                </a:solidFill>
                <a:latin typeface="Times New Roman" panose="02020603050405020304" pitchFamily="18" charset="0"/>
                <a:cs typeface="Times New Roman" panose="02020603050405020304" pitchFamily="18" charset="0"/>
              </a:rPr>
            </a:b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6273"/>
            <a:ext cx="10515600" cy="5050690"/>
          </a:xfrm>
        </p:spPr>
        <p:txBody>
          <a:bodyPr>
            <a:normAutofit/>
          </a:bodyPr>
          <a:lstStyle/>
          <a:p>
            <a:pPr lvl="0"/>
            <a:r>
              <a:rPr lang="en-GB" sz="2400" b="1" dirty="0">
                <a:latin typeface="Times New Roman" panose="02020603050405020304" pitchFamily="18" charset="0"/>
                <a:cs typeface="Times New Roman" panose="02020603050405020304" pitchFamily="18" charset="0"/>
              </a:rPr>
              <a:t>Heads: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The number of heads is relative to the total number of sides of all the platters used to store data. If a hard disk drive has four platters, it can have up to eight heads. </a:t>
            </a:r>
          </a:p>
          <a:p>
            <a:r>
              <a:rPr lang="en-US" sz="2400" b="1" dirty="0">
                <a:latin typeface="Times New Roman" panose="02020603050405020304" pitchFamily="18" charset="0"/>
                <a:cs typeface="Times New Roman" panose="02020603050405020304" pitchFamily="18" charset="0"/>
              </a:rPr>
              <a:t>Track :</a:t>
            </a:r>
            <a:r>
              <a:rPr lang="en-US" sz="2400" dirty="0">
                <a:latin typeface="Times New Roman" panose="02020603050405020304" pitchFamily="18" charset="0"/>
                <a:cs typeface="Times New Roman" panose="02020603050405020304" pitchFamily="18" charset="0"/>
              </a:rPr>
              <a:t> Each surface of platter is divided into number of concentric rings is called track.</a:t>
            </a:r>
          </a:p>
          <a:p>
            <a:r>
              <a:rPr lang="en-US" sz="2400" b="1" dirty="0">
                <a:latin typeface="Times New Roman" panose="02020603050405020304" pitchFamily="18" charset="0"/>
                <a:cs typeface="Times New Roman" panose="02020603050405020304" pitchFamily="18" charset="0"/>
              </a:rPr>
              <a:t>Cylinder:</a:t>
            </a:r>
            <a:r>
              <a:rPr lang="en-US" sz="2400" dirty="0">
                <a:latin typeface="Times New Roman" panose="02020603050405020304" pitchFamily="18" charset="0"/>
                <a:cs typeface="Times New Roman" panose="02020603050405020304" pitchFamily="18" charset="0"/>
              </a:rPr>
              <a:t> The collection of all track that are same distance from the edge of the platter is called cylinder.</a:t>
            </a:r>
          </a:p>
          <a:p>
            <a:r>
              <a:rPr lang="en-US" sz="2400" b="1" dirty="0">
                <a:latin typeface="Times New Roman" panose="02020603050405020304" pitchFamily="18" charset="0"/>
                <a:cs typeface="Times New Roman" panose="02020603050405020304" pitchFamily="18" charset="0"/>
              </a:rPr>
              <a:t>Sector:  </a:t>
            </a:r>
            <a:r>
              <a:rPr lang="en-US" sz="2400" dirty="0">
                <a:latin typeface="Times New Roman" panose="02020603050405020304" pitchFamily="18" charset="0"/>
                <a:cs typeface="Times New Roman" panose="02020603050405020304" pitchFamily="18" charset="0"/>
              </a:rPr>
              <a:t>Each track is further broken down into smaller units called sectors. As sector is the basic unit of data storage on a hard disk.</a:t>
            </a:r>
            <a:r>
              <a:rPr lang="en-US" dirty="0"/>
              <a:t> </a:t>
            </a:r>
            <a:r>
              <a:rPr lang="en-US" sz="2400" dirty="0">
                <a:latin typeface="Times New Roman" panose="02020603050405020304" pitchFamily="18" charset="0"/>
                <a:cs typeface="Times New Roman" panose="02020603050405020304" pitchFamily="18" charset="0"/>
              </a:rPr>
              <a:t>The data size of a sector is always a power of two and is almost always either 512 MB.</a:t>
            </a:r>
          </a:p>
          <a:p>
            <a:pPr marL="0" indent="0">
              <a:buNone/>
            </a:pPr>
            <a:endParaRPr lang="en-US" dirty="0"/>
          </a:p>
        </p:txBody>
      </p:sp>
    </p:spTree>
    <p:extLst>
      <p:ext uri="{BB962C8B-B14F-4D97-AF65-F5344CB8AC3E}">
        <p14:creationId xmlns:p14="http://schemas.microsoft.com/office/powerpoint/2010/main" val="281106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b="1" dirty="0">
                <a:solidFill>
                  <a:srgbClr val="00B0F0"/>
                </a:solidFill>
              </a:rPr>
              <a:t>Partitioning, partition size and Drive lettering </a:t>
            </a:r>
          </a:p>
        </p:txBody>
      </p:sp>
      <p:sp>
        <p:nvSpPr>
          <p:cNvPr id="3" name="Content Placeholder 2"/>
          <p:cNvSpPr>
            <a:spLocks noGrp="1"/>
          </p:cNvSpPr>
          <p:nvPr>
            <p:ph idx="1"/>
          </p:nvPr>
        </p:nvSpPr>
        <p:spPr>
          <a:xfrm>
            <a:off x="838200" y="914400"/>
            <a:ext cx="10515600" cy="5812971"/>
          </a:xfrm>
        </p:spPr>
        <p:txBody>
          <a:bodyPr>
            <a:normAutofit lnSpcReduction="10000"/>
          </a:bodyPr>
          <a:lstStyle/>
          <a:p>
            <a:pPr marL="0" indent="0">
              <a:buNone/>
            </a:pPr>
            <a:r>
              <a:rPr lang="en-US" b="1" u="sng" dirty="0">
                <a:solidFill>
                  <a:srgbClr val="FF0000"/>
                </a:solidFill>
              </a:rPr>
              <a:t>Partitioning: </a:t>
            </a:r>
          </a:p>
          <a:p>
            <a:pPr marL="0" indent="0" algn="just">
              <a:buNone/>
            </a:pPr>
            <a:r>
              <a:rPr lang="en-US" sz="2600" dirty="0">
                <a:latin typeface="Times New Roman" panose="02020603050405020304" pitchFamily="18" charset="0"/>
                <a:cs typeface="Times New Roman" panose="02020603050405020304" pitchFamily="18" charset="0"/>
              </a:rPr>
              <a:t>A disk partition or partition is a section of a hard disk separate from other sections. Partitioning divides a hard drive into multiple logical storage units within one drive, but functions as multiple drives. Microsoft operating systems divide hard disks into drives. The first drive partition contains a drive called the primary drive, usually "C:", this is the active partition that boots the operating system." D:' and 'E:" has multiple drives and is used for other storage such as programs, data files, CD-ROMs, and USB drives. Some older versions of Unix OS such as Linux and Mac OS X use multiple partitions from secondary storage to disk. This is called a swap partition or paging. </a:t>
            </a:r>
          </a:p>
          <a:p>
            <a:pPr marL="0" indent="0">
              <a:buNone/>
            </a:pPr>
            <a:endParaRPr lang="en-US" sz="26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400" b="1" u="sng" dirty="0">
                <a:solidFill>
                  <a:srgbClr val="FF0000"/>
                </a:solidFill>
                <a:latin typeface="Times New Roman" panose="02020603050405020304" pitchFamily="18" charset="0"/>
                <a:cs typeface="Times New Roman" panose="02020603050405020304" pitchFamily="18" charset="0"/>
              </a:rPr>
              <a:t>Purpose of partitioning hard disk:</a:t>
            </a:r>
          </a:p>
          <a:p>
            <a:pPr marL="0" indent="0">
              <a:lnSpc>
                <a:spcPct val="110000"/>
              </a:lnSpc>
              <a:spcBef>
                <a:spcPts val="0"/>
              </a:spcBef>
              <a:buNone/>
            </a:pPr>
            <a:r>
              <a:rPr lang="en-US" sz="2400" dirty="0">
                <a:latin typeface="Times New Roman" panose="02020603050405020304" pitchFamily="18" charset="0"/>
                <a:cs typeface="Times New Roman" panose="02020603050405020304" pitchFamily="18" charset="0"/>
              </a:rPr>
              <a:t>Use of New Hard Disk                      Ease of Windows Reinstallation</a:t>
            </a:r>
          </a:p>
          <a:p>
            <a:pPr marL="0" indent="0">
              <a:lnSpc>
                <a:spcPct val="110000"/>
              </a:lnSpc>
              <a:spcBef>
                <a:spcPts val="0"/>
              </a:spcBef>
              <a:buNone/>
            </a:pPr>
            <a:r>
              <a:rPr lang="en-US" sz="2400" dirty="0">
                <a:latin typeface="Times New Roman" panose="02020603050405020304" pitchFamily="18" charset="0"/>
                <a:cs typeface="Times New Roman" panose="02020603050405020304" pitchFamily="18" charset="0"/>
              </a:rPr>
              <a:t>Better Organization                           Easier Backup</a:t>
            </a:r>
          </a:p>
          <a:p>
            <a:pPr marL="0" indent="0">
              <a:lnSpc>
                <a:spcPct val="110000"/>
              </a:lnSpc>
              <a:spcBef>
                <a:spcPts val="0"/>
              </a:spcBef>
              <a:buNone/>
            </a:pPr>
            <a:r>
              <a:rPr lang="en-US" sz="2400" dirty="0">
                <a:latin typeface="Times New Roman" panose="02020603050405020304" pitchFamily="18" charset="0"/>
                <a:cs typeface="Times New Roman" panose="02020603050405020304" pitchFamily="18" charset="0"/>
              </a:rPr>
              <a:t>Simpler Data Recovery</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46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8646"/>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Why we need partitioning in computer system?</a:t>
            </a:r>
          </a:p>
        </p:txBody>
      </p:sp>
      <p:sp>
        <p:nvSpPr>
          <p:cNvPr id="3" name="Content Placeholder 2"/>
          <p:cNvSpPr>
            <a:spLocks noGrp="1"/>
          </p:cNvSpPr>
          <p:nvPr>
            <p:ph idx="1"/>
          </p:nvPr>
        </p:nvSpPr>
        <p:spPr>
          <a:xfrm>
            <a:off x="838200" y="901337"/>
            <a:ext cx="10515600" cy="5275626"/>
          </a:xfrm>
        </p:spPr>
        <p:txBody>
          <a:bodyPr>
            <a:normAutofit/>
          </a:bodyPr>
          <a:lstStyle/>
          <a:p>
            <a:pPr marL="0" indent="0">
              <a:buNone/>
            </a:pPr>
            <a:r>
              <a:rPr lang="en-US" i="1" dirty="0">
                <a:latin typeface="Times New Roman" panose="02020603050405020304" pitchFamily="18" charset="0"/>
                <a:cs typeface="Times New Roman" panose="02020603050405020304" pitchFamily="18" charset="0"/>
              </a:rPr>
              <a:t>Partitioning a hard disk is essential for several reasons:</a:t>
            </a:r>
          </a:p>
          <a:p>
            <a:r>
              <a:rPr lang="en-US" sz="2400" b="1" dirty="0">
                <a:latin typeface="Times New Roman" panose="02020603050405020304" pitchFamily="18" charset="0"/>
                <a:cs typeface="Times New Roman" panose="02020603050405020304" pitchFamily="18" charset="0"/>
              </a:rPr>
              <a:t>Organization</a:t>
            </a:r>
            <a:r>
              <a:rPr lang="en-US" sz="2400" dirty="0">
                <a:latin typeface="Times New Roman" panose="02020603050405020304" pitchFamily="18" charset="0"/>
                <a:cs typeface="Times New Roman" panose="02020603050405020304" pitchFamily="18" charset="0"/>
              </a:rPr>
              <a:t>: It helps in organizing data by separating the operating system, applications, and personal files into different sections.</a:t>
            </a:r>
          </a:p>
          <a:p>
            <a:r>
              <a:rPr lang="en-US" sz="2400" b="1" dirty="0">
                <a:latin typeface="Times New Roman" panose="02020603050405020304" pitchFamily="18" charset="0"/>
                <a:cs typeface="Times New Roman" panose="02020603050405020304" pitchFamily="18" charset="0"/>
              </a:rPr>
              <a:t>Performance</a:t>
            </a:r>
            <a:r>
              <a:rPr lang="en-US" sz="2400" dirty="0">
                <a:latin typeface="Times New Roman" panose="02020603050405020304" pitchFamily="18" charset="0"/>
                <a:cs typeface="Times New Roman" panose="02020603050405020304" pitchFamily="18" charset="0"/>
              </a:rPr>
              <a:t>: Partitions can improve performance by reducing the time needed to access files.</a:t>
            </a:r>
          </a:p>
          <a:p>
            <a:r>
              <a:rPr lang="en-US" sz="2400" b="1" dirty="0">
                <a:latin typeface="Times New Roman" panose="02020603050405020304" pitchFamily="18" charset="0"/>
                <a:cs typeface="Times New Roman" panose="02020603050405020304" pitchFamily="18" charset="0"/>
              </a:rPr>
              <a:t>Backup and Recovery</a:t>
            </a:r>
            <a:r>
              <a:rPr lang="en-US" sz="2400" dirty="0">
                <a:latin typeface="Times New Roman" panose="02020603050405020304" pitchFamily="18" charset="0"/>
                <a:cs typeface="Times New Roman" panose="02020603050405020304" pitchFamily="18" charset="0"/>
              </a:rPr>
              <a:t>: It simplifies the process of backing up and recovering data, allowing users to restore specific partitions without affecting others.</a:t>
            </a:r>
          </a:p>
          <a:p>
            <a:r>
              <a:rPr lang="en-US" sz="2400" b="1" dirty="0">
                <a:latin typeface="Times New Roman" panose="02020603050405020304" pitchFamily="18" charset="0"/>
                <a:cs typeface="Times New Roman" panose="02020603050405020304" pitchFamily="18" charset="0"/>
              </a:rPr>
              <a:t>Multiple Operating Systems</a:t>
            </a:r>
            <a:r>
              <a:rPr lang="en-US" sz="2400" dirty="0">
                <a:latin typeface="Times New Roman" panose="02020603050405020304" pitchFamily="18" charset="0"/>
                <a:cs typeface="Times New Roman" panose="02020603050405020304" pitchFamily="18" charset="0"/>
              </a:rPr>
              <a:t>: Partitions enable the installation of multiple operating systems on the same hard disk.</a:t>
            </a:r>
          </a:p>
          <a:p>
            <a:r>
              <a:rPr lang="en-US" sz="2400" b="1" dirty="0">
                <a:latin typeface="Times New Roman" panose="02020603050405020304" pitchFamily="18" charset="0"/>
                <a:cs typeface="Times New Roman" panose="02020603050405020304" pitchFamily="18" charset="0"/>
              </a:rPr>
              <a:t>Security and Management</a:t>
            </a:r>
            <a:r>
              <a:rPr lang="en-US" sz="2400" dirty="0">
                <a:latin typeface="Times New Roman" panose="02020603050405020304" pitchFamily="18" charset="0"/>
                <a:cs typeface="Times New Roman" panose="02020603050405020304" pitchFamily="18" charset="0"/>
              </a:rPr>
              <a:t>: It enhances security and management by isolating sensitive data and making it easier to manage disk space.</a:t>
            </a:r>
          </a:p>
          <a:p>
            <a:endParaRPr lang="en-US" dirty="0"/>
          </a:p>
        </p:txBody>
      </p:sp>
    </p:spTree>
    <p:extLst>
      <p:ext uri="{BB962C8B-B14F-4D97-AF65-F5344CB8AC3E}">
        <p14:creationId xmlns:p14="http://schemas.microsoft.com/office/powerpoint/2010/main" val="80206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140"/>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Types of Partitions</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26266"/>
            <a:ext cx="10515600" cy="5350697"/>
          </a:xfrm>
        </p:spPr>
        <p:txBody>
          <a:bodyPr>
            <a:normAutofit/>
          </a:bodyPr>
          <a:lstStyle/>
          <a:p>
            <a:pPr marL="0" indent="0">
              <a:lnSpc>
                <a:spcPct val="110000"/>
              </a:lnSpc>
              <a:spcBef>
                <a:spcPts val="0"/>
              </a:spcBef>
              <a:buNone/>
            </a:pPr>
            <a:endParaRPr lang="en-US"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Primary Partitions</a:t>
            </a:r>
            <a:r>
              <a:rPr lang="en-US" sz="2400" dirty="0">
                <a:latin typeface="Times New Roman" panose="02020603050405020304" pitchFamily="18" charset="0"/>
                <a:cs typeface="Times New Roman" panose="02020603050405020304" pitchFamily="18" charset="0"/>
              </a:rPr>
              <a:t>: These are the main partitions on a hard drive where you can install the OS. A hard drive can have up to four primary partitions. One of these partitions can be marked as active, from which the computer boots.</a:t>
            </a:r>
          </a:p>
          <a:p>
            <a:r>
              <a:rPr lang="en-US" sz="2400" b="1" dirty="0">
                <a:latin typeface="Times New Roman" panose="02020603050405020304" pitchFamily="18" charset="0"/>
                <a:cs typeface="Times New Roman" panose="02020603050405020304" pitchFamily="18" charset="0"/>
              </a:rPr>
              <a:t>Extended Partitions</a:t>
            </a:r>
            <a:r>
              <a:rPr lang="en-US" sz="2400" dirty="0">
                <a:latin typeface="Times New Roman" panose="02020603050405020304" pitchFamily="18" charset="0"/>
                <a:cs typeface="Times New Roman" panose="02020603050405020304" pitchFamily="18" charset="0"/>
              </a:rPr>
              <a:t>: If more than four partitions are needed, one of the primary partitions can be designated as an extended partition. This extended partition can contain multiple logical partitions.</a:t>
            </a:r>
          </a:p>
          <a:p>
            <a:r>
              <a:rPr lang="en-US" sz="2400" b="1" dirty="0">
                <a:latin typeface="Times New Roman" panose="02020603050405020304" pitchFamily="18" charset="0"/>
                <a:cs typeface="Times New Roman" panose="02020603050405020304" pitchFamily="18" charset="0"/>
              </a:rPr>
              <a:t>Logical Partitions</a:t>
            </a:r>
            <a:r>
              <a:rPr lang="en-US" sz="2400" dirty="0">
                <a:latin typeface="Times New Roman" panose="02020603050405020304" pitchFamily="18" charset="0"/>
                <a:cs typeface="Times New Roman" panose="02020603050405020304" pitchFamily="18" charset="0"/>
              </a:rPr>
              <a:t>: These reside within an extended partition. They are used to overcome the limitation of having only four primary partitions.</a:t>
            </a:r>
          </a:p>
          <a:p>
            <a:pPr marL="0" indent="0">
              <a:buNone/>
            </a:pPr>
            <a:endParaRPr lang="en-US" dirty="0"/>
          </a:p>
        </p:txBody>
      </p:sp>
    </p:spTree>
    <p:extLst>
      <p:ext uri="{BB962C8B-B14F-4D97-AF65-F5344CB8AC3E}">
        <p14:creationId xmlns:p14="http://schemas.microsoft.com/office/powerpoint/2010/main" val="385758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6266"/>
            <a:ext cx="10515600" cy="5350697"/>
          </a:xfrm>
        </p:spPr>
        <p:txBody>
          <a:bodyPr>
            <a:normAutofit/>
          </a:bodyPr>
          <a:lstStyle/>
          <a:p>
            <a:pPr marL="0" indent="0">
              <a:lnSpc>
                <a:spcPct val="110000"/>
              </a:lnSpc>
              <a:spcBef>
                <a:spcPts val="0"/>
              </a:spcBef>
              <a:buNone/>
            </a:pPr>
            <a:r>
              <a:rPr lang="en-US" b="1" dirty="0">
                <a:solidFill>
                  <a:srgbClr val="00B0F0"/>
                </a:solidFill>
                <a:latin typeface="Times New Roman" panose="02020603050405020304" pitchFamily="18" charset="0"/>
                <a:cs typeface="Times New Roman" panose="02020603050405020304" pitchFamily="18" charset="0"/>
              </a:rPr>
              <a:t>Partition size:</a:t>
            </a:r>
          </a:p>
          <a:p>
            <a:pPr marL="0" indent="0">
              <a:lnSpc>
                <a:spcPct val="110000"/>
              </a:lnSpc>
              <a:spcBef>
                <a:spcPts val="0"/>
              </a:spcBef>
              <a:buNone/>
            </a:pPr>
            <a:r>
              <a:rPr lang="en-US" sz="2400" dirty="0">
                <a:latin typeface="Times New Roman" panose="02020603050405020304" pitchFamily="18" charset="0"/>
                <a:cs typeface="Times New Roman" panose="02020603050405020304" pitchFamily="18" charset="0"/>
              </a:rPr>
              <a:t>Partition size on a hard disk refers to the specific amount of disk space allocated to a particular partition. A partition is a defined segment of a hard disk's total storage capacity, and partitioning is the process of dividing a hard disk into one or more distinct regions. These partitions can be used to separate different types of data, run multiple operating systems, or manage storage more efficiently. Key concept of partition size are, total size, used and free space , maximum size etc.</a:t>
            </a:r>
          </a:p>
          <a:p>
            <a:pPr marL="0" indent="0">
              <a:buNone/>
            </a:pPr>
            <a:r>
              <a:rPr lang="en-US" b="1" u="sng" dirty="0">
                <a:solidFill>
                  <a:srgbClr val="00B0F0"/>
                </a:solidFill>
              </a:rPr>
              <a:t>Drive Letter:</a:t>
            </a:r>
            <a:endParaRPr lang="en-US" u="sng" dirty="0">
              <a:solidFill>
                <a:srgbClr val="00B0F0"/>
              </a:solidFill>
            </a:endParaRPr>
          </a:p>
          <a:p>
            <a:pPr marL="0" indent="0" algn="just">
              <a:buNone/>
            </a:pPr>
            <a:r>
              <a:rPr lang="en-US" sz="2400" dirty="0">
                <a:latin typeface="Times New Roman" panose="02020603050405020304" pitchFamily="18" charset="0"/>
                <a:cs typeface="Times New Roman" panose="02020603050405020304" pitchFamily="18" charset="0"/>
              </a:rPr>
              <a:t>A drive letter is a single alphabetic character A through Z that is assigned to a physical computer drive or drive partition. For example, floppy disk drive has a drive letter of A: and B: assigned to the drive computers containing hard drive always have that default hard drive assigned to a C: drive letter and the CD-ROM or another disc drive is the last drive letter (e.g. D: drive)</a:t>
            </a:r>
          </a:p>
          <a:p>
            <a:pPr marL="0" indent="0">
              <a:buNone/>
            </a:pPr>
            <a:endParaRPr lang="en-US" dirty="0"/>
          </a:p>
        </p:txBody>
      </p:sp>
    </p:spTree>
    <p:extLst>
      <p:ext uri="{BB962C8B-B14F-4D97-AF65-F5344CB8AC3E}">
        <p14:creationId xmlns:p14="http://schemas.microsoft.com/office/powerpoint/2010/main" val="365359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566"/>
            <a:ext cx="10515600" cy="461140"/>
          </a:xfrm>
        </p:spPr>
        <p:txBody>
          <a:bodyPr>
            <a:normAutofit/>
          </a:bodyPr>
          <a:lstStyle/>
          <a:p>
            <a:r>
              <a:rPr lang="en-US" sz="2400" b="1" u="sng" dirty="0">
                <a:solidFill>
                  <a:srgbClr val="00B0F0"/>
                </a:solidFill>
                <a:latin typeface="Times New Roman" panose="02020603050405020304" pitchFamily="18" charset="0"/>
                <a:cs typeface="Times New Roman" panose="02020603050405020304" pitchFamily="18" charset="0"/>
              </a:rPr>
              <a:t>Formatting and types</a:t>
            </a:r>
          </a:p>
        </p:txBody>
      </p:sp>
      <p:sp>
        <p:nvSpPr>
          <p:cNvPr id="3" name="Content Placeholder 2"/>
          <p:cNvSpPr>
            <a:spLocks noGrp="1"/>
          </p:cNvSpPr>
          <p:nvPr>
            <p:ph idx="1"/>
          </p:nvPr>
        </p:nvSpPr>
        <p:spPr>
          <a:xfrm>
            <a:off x="838200" y="826266"/>
            <a:ext cx="10515600" cy="5350697"/>
          </a:xfrm>
        </p:spPr>
        <p:txBody>
          <a:bodyPr>
            <a:noAutofit/>
          </a:bodyPr>
          <a:lstStyle/>
          <a:p>
            <a:pPr marL="0" indent="0">
              <a:buNone/>
            </a:pPr>
            <a:r>
              <a:rPr lang="en-US" b="1" u="sng" dirty="0">
                <a:solidFill>
                  <a:srgbClr val="FF0000"/>
                </a:solidFill>
                <a:latin typeface="Times New Roman" panose="02020603050405020304" pitchFamily="18" charset="0"/>
                <a:cs typeface="Times New Roman" panose="02020603050405020304" pitchFamily="18" charset="0"/>
              </a:rPr>
              <a:t>Formatting:</a:t>
            </a:r>
            <a:endParaRPr lang="en-US" u="sng"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Disk formatting is the process of preparing a data storage device such as a hard disk drive, solid-state drive, floppy disk, memory card or USB flash drive for initial use. </a:t>
            </a:r>
          </a:p>
          <a:p>
            <a:pPr marL="0" indent="0" algn="just">
              <a:buNone/>
            </a:pPr>
            <a:r>
              <a:rPr lang="en-US" dirty="0">
                <a:latin typeface="Times New Roman" panose="02020603050405020304" pitchFamily="18" charset="0"/>
                <a:cs typeface="Times New Roman" panose="02020603050405020304" pitchFamily="18" charset="0"/>
              </a:rPr>
              <a:t>Format disk is erasing the operating system data from the disk and organizing the available space for further use. Formatting a disk will d</a:t>
            </a:r>
          </a:p>
          <a:p>
            <a:pPr marL="0" indent="0" algn="just">
              <a:buNone/>
            </a:pPr>
            <a:r>
              <a:rPr lang="en-US" dirty="0" err="1">
                <a:latin typeface="Times New Roman" panose="02020603050405020304" pitchFamily="18" charset="0"/>
                <a:cs typeface="Times New Roman" panose="02020603050405020304" pitchFamily="18" charset="0"/>
              </a:rPr>
              <a:t>elete</a:t>
            </a:r>
            <a:r>
              <a:rPr lang="en-US" dirty="0">
                <a:latin typeface="Times New Roman" panose="02020603050405020304" pitchFamily="18" charset="0"/>
                <a:cs typeface="Times New Roman" panose="02020603050405020304" pitchFamily="18" charset="0"/>
              </a:rPr>
              <a:t> data and provide  a new and blank disk. Usually, we can format a disk if we want to use a new system or if we need extra space in our drive.</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91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noAutofit/>
          </a:bodyPr>
          <a:lstStyle/>
          <a:p>
            <a:r>
              <a:rPr lang="en-US" altLang="en-US" sz="2400" dirty="0">
                <a:latin typeface="Times New Roman" panose="02020603050405020304" pitchFamily="18" charset="0"/>
                <a:cs typeface="Times New Roman" panose="02020603050405020304" pitchFamily="18" charset="0"/>
              </a:rPr>
              <a:t>Users can perform different functions by using the BIOS user interface, which is discussed below:</a:t>
            </a:r>
            <a:b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1154"/>
            <a:ext cx="10515600" cy="5105809"/>
          </a:xfrm>
        </p:spPr>
        <p:txBody>
          <a:bodyPr/>
          <a:lstStyle/>
          <a:p>
            <a:r>
              <a:rPr lang="en-US" dirty="0">
                <a:latin typeface="Times New Roman" panose="02020603050405020304" pitchFamily="18" charset="0"/>
                <a:cs typeface="Times New Roman" panose="02020603050405020304" pitchFamily="18" charset="0"/>
              </a:rPr>
              <a:t>Users can perform hardware configuration</a:t>
            </a:r>
          </a:p>
          <a:p>
            <a:r>
              <a:rPr lang="en-US" dirty="0">
                <a:latin typeface="Times New Roman" panose="02020603050405020304" pitchFamily="18" charset="0"/>
                <a:cs typeface="Times New Roman" panose="02020603050405020304" pitchFamily="18" charset="0"/>
              </a:rPr>
              <a:t>They can select boot drives</a:t>
            </a:r>
          </a:p>
          <a:p>
            <a:r>
              <a:rPr lang="en-US" dirty="0">
                <a:latin typeface="Times New Roman" panose="02020603050405020304" pitchFamily="18" charset="0"/>
                <a:cs typeface="Times New Roman" panose="02020603050405020304" pitchFamily="18" charset="0"/>
              </a:rPr>
              <a:t>They can set the system clock</a:t>
            </a:r>
          </a:p>
          <a:p>
            <a:r>
              <a:rPr lang="en-US" dirty="0">
                <a:latin typeface="Times New Roman" panose="02020603050405020304" pitchFamily="18" charset="0"/>
                <a:cs typeface="Times New Roman" panose="02020603050405020304" pitchFamily="18" charset="0"/>
              </a:rPr>
              <a:t>The BIOS allows users to enable and disable certain system components</a:t>
            </a:r>
          </a:p>
          <a:p>
            <a:r>
              <a:rPr lang="en-US" dirty="0">
                <a:latin typeface="Times New Roman" panose="02020603050405020304" pitchFamily="18" charset="0"/>
                <a:cs typeface="Times New Roman" panose="02020603050405020304" pitchFamily="18" charset="0"/>
              </a:rPr>
              <a:t>To BIOS user interface function, it provides set password prompts for secured access</a:t>
            </a:r>
          </a:p>
          <a:p>
            <a:endParaRPr lang="en-US" dirty="0"/>
          </a:p>
        </p:txBody>
      </p:sp>
    </p:spTree>
    <p:extLst>
      <p:ext uri="{BB962C8B-B14F-4D97-AF65-F5344CB8AC3E}">
        <p14:creationId xmlns:p14="http://schemas.microsoft.com/office/powerpoint/2010/main" val="2675465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140"/>
          </a:xfrm>
        </p:spPr>
        <p:txBody>
          <a:bodyPr>
            <a:normAutofit/>
          </a:bodyPr>
          <a:lstStyle/>
          <a:p>
            <a:r>
              <a:rPr lang="en-US" sz="2400" b="1" u="sng" dirty="0">
                <a:solidFill>
                  <a:srgbClr val="00B0F0"/>
                </a:solidFill>
                <a:latin typeface="Times New Roman" panose="02020603050405020304" pitchFamily="18" charset="0"/>
                <a:cs typeface="Times New Roman" panose="02020603050405020304" pitchFamily="18" charset="0"/>
              </a:rPr>
              <a:t>How to perform formatting ?</a:t>
            </a:r>
          </a:p>
        </p:txBody>
      </p:sp>
      <p:sp>
        <p:nvSpPr>
          <p:cNvPr id="5" name="Rectangle 2"/>
          <p:cNvSpPr>
            <a:spLocks noGrp="1" noChangeArrowheads="1"/>
          </p:cNvSpPr>
          <p:nvPr>
            <p:ph idx="1"/>
          </p:nvPr>
        </p:nvSpPr>
        <p:spPr bwMode="auto">
          <a:xfrm>
            <a:off x="838200" y="854353"/>
            <a:ext cx="108204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Formatting a Disk on Windows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Backup Data</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all important data on the disk is backed up.</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Open Disk Management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Right-click on the Start button and select "Disk Management" or press Win + X and choose "Disk Management".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Select the Disk</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the Disk Management window, find the disk you want to format.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Right-click on the partition you want to format and select "Format".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Configure Formatting Options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Choose the file system (e.g., NTFS, FAT32,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exFAT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Enter a Volume Label (optional).</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Select the allocation unit size (usually, the default is fine).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Choose whether to perform a quick format (recommended) or a full format.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Start Formatting</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Click "OK" to start formatting. Confirm any warning messages that appear.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924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140"/>
          </a:xfrm>
        </p:spPr>
        <p:txBody>
          <a:bodyPr>
            <a:noAutofit/>
          </a:bodyPr>
          <a:lstStyle/>
          <a:p>
            <a:r>
              <a:rPr lang="en-US" sz="2800" b="1" u="sng" dirty="0">
                <a:solidFill>
                  <a:srgbClr val="00B0F0"/>
                </a:solidFill>
                <a:latin typeface="Times New Roman" panose="02020603050405020304" pitchFamily="18" charset="0"/>
                <a:cs typeface="Times New Roman" panose="02020603050405020304" pitchFamily="18" charset="0"/>
              </a:rPr>
              <a:t>Advantages of formatting a disk</a:t>
            </a:r>
          </a:p>
        </p:txBody>
      </p:sp>
      <p:sp>
        <p:nvSpPr>
          <p:cNvPr id="3" name="Content Placeholder 2"/>
          <p:cNvSpPr>
            <a:spLocks noGrp="1"/>
          </p:cNvSpPr>
          <p:nvPr>
            <p:ph idx="1"/>
          </p:nvPr>
        </p:nvSpPr>
        <p:spPr>
          <a:xfrm>
            <a:off x="838200" y="826266"/>
            <a:ext cx="10515600" cy="5350697"/>
          </a:xfrm>
        </p:spPr>
        <p:txBody>
          <a:bodyPr>
            <a:noAutofit/>
          </a:bodyPr>
          <a:lstStyle/>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Formatting removes all data from the disk, like unused files, and virus or malware which can improve the performance of the storage device.</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Formatting allows you to start fresh, error-free file system, which helps in better organization and file management.</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Fixes file system errors and corruption, ensuring that the storage space is used efficiently.</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Regular formatting can help in maintaining the disk’s health by preventing future errors and corruption.</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Formatting allows to partition the disk as needed, optimizing the use of disk space for different types of data.</a:t>
            </a:r>
          </a:p>
        </p:txBody>
      </p:sp>
    </p:spTree>
    <p:extLst>
      <p:ext uri="{BB962C8B-B14F-4D97-AF65-F5344CB8AC3E}">
        <p14:creationId xmlns:p14="http://schemas.microsoft.com/office/powerpoint/2010/main" val="248549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140"/>
          </a:xfrm>
        </p:spPr>
        <p:txBody>
          <a:bodyPr>
            <a:normAutofit/>
          </a:bodyPr>
          <a:lstStyle/>
          <a:p>
            <a:r>
              <a:rPr lang="en-US" sz="2400" b="1" u="sng" dirty="0">
                <a:solidFill>
                  <a:srgbClr val="00B0F0"/>
                </a:solidFill>
                <a:latin typeface="Times New Roman" panose="02020603050405020304" pitchFamily="18" charset="0"/>
                <a:cs typeface="Times New Roman" panose="02020603050405020304" pitchFamily="18" charset="0"/>
              </a:rPr>
              <a:t>Formatting  types</a:t>
            </a:r>
          </a:p>
        </p:txBody>
      </p:sp>
      <p:sp>
        <p:nvSpPr>
          <p:cNvPr id="3" name="Content Placeholder 2"/>
          <p:cNvSpPr>
            <a:spLocks noGrp="1"/>
          </p:cNvSpPr>
          <p:nvPr>
            <p:ph idx="1"/>
          </p:nvPr>
        </p:nvSpPr>
        <p:spPr>
          <a:xfrm>
            <a:off x="838200" y="826266"/>
            <a:ext cx="10515600" cy="5350697"/>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There are two types of formatting : </a:t>
            </a:r>
          </a:p>
          <a:p>
            <a:pPr marL="0" indent="0">
              <a:buNone/>
            </a:pPr>
            <a:r>
              <a:rPr lang="en-US" sz="3600" b="1" dirty="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Low-level formatting:</a:t>
            </a:r>
          </a:p>
          <a:p>
            <a:r>
              <a:rPr lang="en-US" sz="2400" dirty="0">
                <a:latin typeface="Times New Roman" panose="02020603050405020304" pitchFamily="18" charset="0"/>
                <a:cs typeface="Times New Roman" panose="02020603050405020304" pitchFamily="18" charset="0"/>
              </a:rPr>
              <a:t>Low-level formatting is a process of initializing a disk at the physical level, which includes the creation of tracks, sectors, and other physical parameters that define how data is stored on the disk. This type of formatting is typically performed by the manufacturer before the device is sold and is rarely necessary for end-users.</a:t>
            </a:r>
            <a:r>
              <a:rPr lang="en-US" dirty="0"/>
              <a:t> </a:t>
            </a:r>
          </a:p>
          <a:p>
            <a:pPr marL="0" indent="0">
              <a:lnSpc>
                <a:spcPct val="100000"/>
              </a:lnSpc>
              <a:buNone/>
            </a:pPr>
            <a:r>
              <a:rPr lang="en-US" sz="2400" b="1" i="1" dirty="0">
                <a:latin typeface="Times New Roman" panose="02020603050405020304" pitchFamily="18" charset="0"/>
                <a:cs typeface="Times New Roman" panose="02020603050405020304" pitchFamily="18" charset="0"/>
              </a:rPr>
              <a:t>Advantages of Low-level formatting</a:t>
            </a:r>
          </a:p>
          <a:p>
            <a:pPr>
              <a:lnSpc>
                <a:spcPct val="100000"/>
              </a:lnSpc>
            </a:pPr>
            <a:r>
              <a:rPr lang="en-US" sz="2400" dirty="0">
                <a:latin typeface="Times New Roman" panose="02020603050405020304" pitchFamily="18" charset="0"/>
                <a:cs typeface="Times New Roman" panose="02020603050405020304" pitchFamily="18" charset="0"/>
              </a:rPr>
              <a:t>It can sometimes help to fix physical issues with a disk, such as bad sectors or read/write errors.</a:t>
            </a:r>
          </a:p>
          <a:p>
            <a:pPr marL="0" indent="0">
              <a:lnSpc>
                <a:spcPct val="100000"/>
              </a:lnSpc>
              <a:buNone/>
            </a:pPr>
            <a:r>
              <a:rPr lang="en-US" sz="2400" b="1" i="1" dirty="0">
                <a:latin typeface="Times New Roman" panose="02020603050405020304" pitchFamily="18" charset="0"/>
                <a:cs typeface="Times New Roman" panose="02020603050405020304" pitchFamily="18" charset="0"/>
              </a:rPr>
              <a:t>Disadvantages of Low-level formatting</a:t>
            </a:r>
          </a:p>
          <a:p>
            <a:pPr>
              <a:lnSpc>
                <a:spcPct val="100000"/>
              </a:lnSpc>
            </a:pPr>
            <a:r>
              <a:rPr lang="en-US" sz="2400" dirty="0">
                <a:latin typeface="Times New Roman" panose="02020603050405020304" pitchFamily="18" charset="0"/>
                <a:cs typeface="Times New Roman" panose="02020603050405020304" pitchFamily="18" charset="0"/>
              </a:rPr>
              <a:t>It is a complex process that should only be attempted by experienced users or professionals</a:t>
            </a:r>
            <a:r>
              <a:rPr lang="en-US" dirty="0"/>
              <a:t>.</a:t>
            </a:r>
          </a:p>
          <a:p>
            <a:pPr marL="0" indent="0">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37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140"/>
          </a:xfrm>
        </p:spPr>
        <p:txBody>
          <a:bodyPr>
            <a:normAutofit/>
          </a:bodyPr>
          <a:lstStyle/>
          <a:p>
            <a:r>
              <a:rPr lang="en-US" sz="2400" b="1" u="sng" dirty="0">
                <a:solidFill>
                  <a:srgbClr val="00B0F0"/>
                </a:solidFill>
                <a:latin typeface="Times New Roman" panose="02020603050405020304" pitchFamily="18" charset="0"/>
                <a:cs typeface="Times New Roman" panose="02020603050405020304" pitchFamily="18" charset="0"/>
              </a:rPr>
              <a:t>Formatting  types</a:t>
            </a:r>
          </a:p>
        </p:txBody>
      </p:sp>
      <p:sp>
        <p:nvSpPr>
          <p:cNvPr id="3" name="Content Placeholder 2"/>
          <p:cNvSpPr>
            <a:spLocks noGrp="1"/>
          </p:cNvSpPr>
          <p:nvPr>
            <p:ph idx="1"/>
          </p:nvPr>
        </p:nvSpPr>
        <p:spPr>
          <a:xfrm>
            <a:off x="838200" y="826266"/>
            <a:ext cx="10515600" cy="5350697"/>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b.High</a:t>
            </a:r>
            <a:r>
              <a:rPr lang="en-US" b="1" dirty="0">
                <a:latin typeface="Times New Roman" panose="02020603050405020304" pitchFamily="18" charset="0"/>
                <a:cs typeface="Times New Roman" panose="02020603050405020304" pitchFamily="18" charset="0"/>
              </a:rPr>
              <a:t>-level formatting:</a:t>
            </a:r>
          </a:p>
          <a:p>
            <a:pPr marL="0" indent="0">
              <a:buNone/>
            </a:pPr>
            <a:r>
              <a:rPr lang="en-US" sz="2400" dirty="0">
                <a:latin typeface="Times New Roman" panose="02020603050405020304" pitchFamily="18" charset="0"/>
                <a:cs typeface="Times New Roman" panose="02020603050405020304" pitchFamily="18" charset="0"/>
              </a:rPr>
              <a:t>It is the process of creating an empty file system on a hard drive partition or logical volume and installing a boot sector on  PC. Often performed quickly, sometimes called quick format. It erases hard drive data, generates boot information , initializes the FAT, and flags logical bad sector if the partition exists.</a:t>
            </a:r>
          </a:p>
          <a:p>
            <a:pPr marL="0" indent="0">
              <a:buNone/>
            </a:pPr>
            <a:r>
              <a:rPr lang="en-US" sz="2400" b="1" i="1" dirty="0">
                <a:latin typeface="Times New Roman" panose="02020603050405020304" pitchFamily="18" charset="0"/>
                <a:cs typeface="Times New Roman" panose="02020603050405020304" pitchFamily="18" charset="0"/>
              </a:rPr>
              <a:t>Advantages of High-level formatting</a:t>
            </a:r>
          </a:p>
          <a:p>
            <a:r>
              <a:rPr lang="en-US" sz="2400" dirty="0">
                <a:latin typeface="Times New Roman" panose="02020603050405020304" pitchFamily="18" charset="0"/>
                <a:cs typeface="Times New Roman" panose="02020603050405020304" pitchFamily="18" charset="0"/>
              </a:rPr>
              <a:t>It is a simple process that can be performed by most users without any special expertise.</a:t>
            </a:r>
          </a:p>
          <a:p>
            <a:pPr marL="0" indent="0">
              <a:buNone/>
            </a:pPr>
            <a:r>
              <a:rPr lang="en-US" sz="2400" b="1" i="1" dirty="0">
                <a:latin typeface="Times New Roman" panose="02020603050405020304" pitchFamily="18" charset="0"/>
                <a:cs typeface="Times New Roman" panose="02020603050405020304" pitchFamily="18" charset="0"/>
              </a:rPr>
              <a:t>Disadvantages of High-level formatting</a:t>
            </a:r>
          </a:p>
          <a:p>
            <a:r>
              <a:rPr lang="en-US" sz="2400" dirty="0">
                <a:latin typeface="Times New Roman" panose="02020603050405020304" pitchFamily="18" charset="0"/>
                <a:cs typeface="Times New Roman" panose="02020603050405020304" pitchFamily="18" charset="0"/>
              </a:rPr>
              <a:t>It erases all data from the disk, so it should be done with caution to avoid accidentally deleting important files.</a:t>
            </a:r>
          </a:p>
          <a:p>
            <a:pPr marL="0" indent="0" algn="jus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1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Function of BIOS </a:t>
            </a:r>
          </a:p>
        </p:txBody>
      </p:sp>
      <p:sp>
        <p:nvSpPr>
          <p:cNvPr id="3" name="Content Placeholder 2"/>
          <p:cNvSpPr>
            <a:spLocks noGrp="1"/>
          </p:cNvSpPr>
          <p:nvPr>
            <p:ph idx="1"/>
          </p:nvPr>
        </p:nvSpPr>
        <p:spPr>
          <a:xfrm>
            <a:off x="838200" y="885825"/>
            <a:ext cx="10515600" cy="5291138"/>
          </a:xfrm>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Power-On Self-Test (POST)</a:t>
            </a:r>
            <a:r>
              <a:rPr lang="en-US" dirty="0">
                <a:latin typeface="Times New Roman" panose="02020603050405020304" pitchFamily="18" charset="0"/>
                <a:cs typeface="Times New Roman" panose="02020603050405020304" pitchFamily="18" charset="0"/>
              </a:rPr>
              <a:t>: BIOS performs a POST to check the computer's hardware components, such as the CPU, memory, and storage devices, ensuring they are functioning correctly.</a:t>
            </a:r>
          </a:p>
          <a:p>
            <a:pPr marL="0" indent="0">
              <a:buNone/>
            </a:pPr>
            <a:r>
              <a:rPr lang="en-US" b="1" dirty="0">
                <a:latin typeface="Times New Roman" panose="02020603050405020304" pitchFamily="18" charset="0"/>
                <a:cs typeface="Times New Roman" panose="02020603050405020304" pitchFamily="18" charset="0"/>
              </a:rPr>
              <a:t>2. Boot Loader</a:t>
            </a:r>
            <a:r>
              <a:rPr lang="en-US" dirty="0">
                <a:latin typeface="Times New Roman" panose="02020603050405020304" pitchFamily="18" charset="0"/>
                <a:cs typeface="Times New Roman" panose="02020603050405020304" pitchFamily="18" charset="0"/>
              </a:rPr>
              <a:t>: BIOS locates and executes the boot loader, a small program that loads the operating system into the computer's memory from the hard drive or another bootable device.</a:t>
            </a:r>
          </a:p>
          <a:p>
            <a:pPr marL="0" indent="0">
              <a:buNone/>
            </a:pPr>
            <a:r>
              <a:rPr lang="en-US" b="1" dirty="0">
                <a:latin typeface="Times New Roman" panose="02020603050405020304" pitchFamily="18" charset="0"/>
                <a:cs typeface="Times New Roman" panose="02020603050405020304" pitchFamily="18" charset="0"/>
              </a:rPr>
              <a:t>3. Hardware Initialization</a:t>
            </a:r>
            <a:r>
              <a:rPr lang="en-US" dirty="0">
                <a:latin typeface="Times New Roman" panose="02020603050405020304" pitchFamily="18" charset="0"/>
                <a:cs typeface="Times New Roman" panose="02020603050405020304" pitchFamily="18" charset="0"/>
              </a:rPr>
              <a:t>: BIOS initializes and configures hardware components, such as the keyboard, mouse, and display, to ensure they are ready for use.</a:t>
            </a:r>
          </a:p>
          <a:p>
            <a:pPr marL="0" indent="0">
              <a:buNone/>
            </a:pPr>
            <a:endParaRPr lang="en-US" dirty="0"/>
          </a:p>
        </p:txBody>
      </p:sp>
    </p:spTree>
    <p:extLst>
      <p:ext uri="{BB962C8B-B14F-4D97-AF65-F5344CB8AC3E}">
        <p14:creationId xmlns:p14="http://schemas.microsoft.com/office/powerpoint/2010/main" val="344698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4. System Configuration</a:t>
            </a:r>
            <a:r>
              <a:rPr lang="en-US" dirty="0">
                <a:latin typeface="Times New Roman" panose="02020603050405020304" pitchFamily="18" charset="0"/>
                <a:cs typeface="Times New Roman" panose="02020603050405020304" pitchFamily="18" charset="0"/>
              </a:rPr>
              <a:t>: BIOS provides a setup utility that allows users to configure hardware settings, such as the system clock, boot sequence, and hardware security settings.</a:t>
            </a:r>
          </a:p>
          <a:p>
            <a:pPr marL="0" indent="0">
              <a:buNone/>
            </a:pPr>
            <a:r>
              <a:rPr lang="en-US" b="1" dirty="0">
                <a:latin typeface="Times New Roman" panose="02020603050405020304" pitchFamily="18" charset="0"/>
                <a:cs typeface="Times New Roman" panose="02020603050405020304" pitchFamily="18" charset="0"/>
              </a:rPr>
              <a:t>5. Firmware Interface</a:t>
            </a:r>
            <a:r>
              <a:rPr lang="en-US" dirty="0">
                <a:latin typeface="Times New Roman" panose="02020603050405020304" pitchFamily="18" charset="0"/>
                <a:cs typeface="Times New Roman" panose="02020603050405020304" pitchFamily="18" charset="0"/>
              </a:rPr>
              <a:t>: BIOS provides a consistent interface between the operating system and the hardware, allowing the OS to interact with the computer's hardware components.</a:t>
            </a:r>
          </a:p>
          <a:p>
            <a:pPr marL="0" indent="0">
              <a:buNone/>
            </a:pPr>
            <a:r>
              <a:rPr lang="en-US" dirty="0">
                <a:latin typeface="Times New Roman" panose="02020603050405020304" pitchFamily="18" charset="0"/>
                <a:cs typeface="Times New Roman" panose="02020603050405020304" pitchFamily="18" charset="0"/>
              </a:rPr>
              <a:t>By performing these functions, the BIOS ensures that the computer's hardware is ready and correctly configured to boot and run the operating system.</a:t>
            </a:r>
          </a:p>
          <a:p>
            <a:endParaRPr lang="en-US" dirty="0"/>
          </a:p>
        </p:txBody>
      </p:sp>
    </p:spTree>
    <p:extLst>
      <p:ext uri="{BB962C8B-B14F-4D97-AF65-F5344CB8AC3E}">
        <p14:creationId xmlns:p14="http://schemas.microsoft.com/office/powerpoint/2010/main" val="374400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1650"/>
          </a:xfrm>
        </p:spPr>
        <p:txBody>
          <a:bodyPr>
            <a:noAutofit/>
          </a:bodyPr>
          <a:lstStyle/>
          <a:p>
            <a:pPr algn="ctr"/>
            <a:r>
              <a:rPr lang="en-US" sz="2400" b="1" dirty="0">
                <a:solidFill>
                  <a:srgbClr val="00B0F0"/>
                </a:solidFill>
                <a:latin typeface="Times New Roman" panose="02020603050405020304" pitchFamily="18" charset="0"/>
                <a:cs typeface="Times New Roman" panose="02020603050405020304" pitchFamily="18" charset="0"/>
              </a:rPr>
              <a:t>Introduction to Motherboard:</a:t>
            </a:r>
            <a:br>
              <a:rPr lang="en-US" sz="2400" b="1" dirty="0">
                <a:solidFill>
                  <a:srgbClr val="00B0F0"/>
                </a:solidFill>
                <a:latin typeface="Times New Roman" panose="02020603050405020304" pitchFamily="18" charset="0"/>
                <a:cs typeface="Times New Roman" panose="02020603050405020304" pitchFamily="18" charset="0"/>
              </a:rPr>
            </a:br>
            <a:endParaRPr lang="en-US" sz="1050"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3901" y="781050"/>
            <a:ext cx="9267824" cy="575524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motherboard, often referred to as the mainboard, system board, or logic board, is the central printed circuit board (PCB) in many modern computers and electronic systems. It holds and allows communication between many of the crucial electronic components of a system, such as the central processing unit (CPU), memory, and connectors for input and output devices.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2050" name="Picture 2" descr="Computer Motherboard Components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928" y="3291840"/>
            <a:ext cx="5752283" cy="324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1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925"/>
          </a:xfrm>
        </p:spPr>
        <p:txBody>
          <a:bodyPr>
            <a:noAutofit/>
          </a:bodyPr>
          <a:lstStyle/>
          <a:p>
            <a:pPr algn="ctr"/>
            <a:r>
              <a:rPr lang="en-US" sz="2400" b="1" dirty="0">
                <a:solidFill>
                  <a:srgbClr val="00B0F0"/>
                </a:solidFill>
                <a:latin typeface="Times New Roman" panose="02020603050405020304" pitchFamily="18" charset="0"/>
                <a:cs typeface="Times New Roman" panose="02020603050405020304" pitchFamily="18" charset="0"/>
              </a:rPr>
              <a:t>Features of motherboard</a:t>
            </a:r>
          </a:p>
        </p:txBody>
      </p:sp>
      <p:sp>
        <p:nvSpPr>
          <p:cNvPr id="3" name="Content Placeholder 2"/>
          <p:cNvSpPr>
            <a:spLocks noGrp="1"/>
          </p:cNvSpPr>
          <p:nvPr>
            <p:ph idx="1"/>
          </p:nvPr>
        </p:nvSpPr>
        <p:spPr>
          <a:xfrm>
            <a:off x="838200" y="1000125"/>
            <a:ext cx="10515600" cy="5176838"/>
          </a:xfrm>
        </p:spPr>
        <p:txBody>
          <a:bodyPr/>
          <a:lstStyle/>
          <a:p>
            <a:pPr marL="514350" indent="-514350">
              <a:buAutoNum type="arabicPeriod"/>
            </a:pPr>
            <a:r>
              <a:rPr lang="en-US" dirty="0">
                <a:latin typeface="Times New Roman" panose="02020603050405020304" pitchFamily="18" charset="0"/>
                <a:cs typeface="Times New Roman" panose="02020603050405020304" pitchFamily="18" charset="0"/>
              </a:rPr>
              <a:t>Motherboard vary greatly support to different types of components.</a:t>
            </a:r>
          </a:p>
          <a:p>
            <a:pPr marL="514350" indent="-514350">
              <a:buAutoNum type="arabicPeriod"/>
            </a:pPr>
            <a:r>
              <a:rPr lang="en-US" dirty="0">
                <a:latin typeface="Times New Roman" panose="02020603050405020304" pitchFamily="18" charset="0"/>
                <a:cs typeface="Times New Roman" panose="02020603050405020304" pitchFamily="18" charset="0"/>
              </a:rPr>
              <a:t>The motherboard supports a single types of CPU and some types of memory.</a:t>
            </a:r>
          </a:p>
          <a:p>
            <a:pPr marL="514350" indent="-514350">
              <a:buAutoNum type="arabicPeriod"/>
            </a:pPr>
            <a:r>
              <a:rPr lang="en-US" dirty="0">
                <a:latin typeface="Times New Roman" panose="02020603050405020304" pitchFamily="18" charset="0"/>
                <a:cs typeface="Times New Roman" panose="02020603050405020304" pitchFamily="18" charset="0"/>
              </a:rPr>
              <a:t>Video card, hard disk, sound card must be compatible with the motherboard to work properly.</a:t>
            </a:r>
          </a:p>
          <a:p>
            <a:pPr marL="514350" indent="-514350">
              <a:buAutoNum type="arabicPeriod"/>
            </a:pPr>
            <a:r>
              <a:rPr lang="en-US" dirty="0">
                <a:latin typeface="Times New Roman" panose="02020603050405020304" pitchFamily="18" charset="0"/>
                <a:cs typeface="Times New Roman" panose="02020603050405020304" pitchFamily="18" charset="0"/>
              </a:rPr>
              <a:t>Motherboard, cases and power supplies must be compatible to work together.</a:t>
            </a:r>
          </a:p>
        </p:txBody>
      </p:sp>
    </p:spTree>
    <p:extLst>
      <p:ext uri="{BB962C8B-B14F-4D97-AF65-F5344CB8AC3E}">
        <p14:creationId xmlns:p14="http://schemas.microsoft.com/office/powerpoint/2010/main" val="366976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a:bodyPr>
          <a:lstStyle/>
          <a:p>
            <a:pPr algn="ctr"/>
            <a:r>
              <a:rPr lang="en-US" sz="3200" b="1" dirty="0">
                <a:solidFill>
                  <a:srgbClr val="00B0F0"/>
                </a:solidFill>
                <a:latin typeface="Times New Roman" panose="02020603050405020304" pitchFamily="18" charset="0"/>
                <a:cs typeface="Times New Roman" panose="02020603050405020304" pitchFamily="18" charset="0"/>
              </a:rPr>
              <a:t>Motherboard form factor</a:t>
            </a:r>
          </a:p>
        </p:txBody>
      </p:sp>
      <p:sp>
        <p:nvSpPr>
          <p:cNvPr id="3" name="Content Placeholder 2"/>
          <p:cNvSpPr>
            <a:spLocks noGrp="1"/>
          </p:cNvSpPr>
          <p:nvPr>
            <p:ph idx="1"/>
          </p:nvPr>
        </p:nvSpPr>
        <p:spPr>
          <a:xfrm>
            <a:off x="838200" y="838200"/>
            <a:ext cx="10515600" cy="533876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shape and general physical layout of a component is called form factor. the motherboard form factor indicates the shape and size specifications of the board. The form factor also determines additional parameters such as the casing, power supply, mounting holes, and overall physical layout. The first form factor dates back to 1983</a:t>
            </a:r>
          </a:p>
          <a:p>
            <a:pPr marL="0" indent="0">
              <a:buNone/>
            </a:pPr>
            <a:r>
              <a:rPr lang="en-US" sz="4000" b="1" u="sng" dirty="0">
                <a:solidFill>
                  <a:srgbClr val="00B0F0"/>
                </a:solidFill>
              </a:rPr>
              <a:t>1. ATX:</a:t>
            </a:r>
          </a:p>
          <a:p>
            <a:pPr marL="0" indent="0">
              <a:buNone/>
            </a:pPr>
            <a:r>
              <a:rPr lang="en-US" b="1" dirty="0">
                <a:latin typeface="Times New Roman" panose="02020603050405020304" pitchFamily="18" charset="0"/>
                <a:cs typeface="Times New Roman" panose="02020603050405020304" pitchFamily="18" charset="0"/>
              </a:rPr>
              <a:t>ATX</a:t>
            </a:r>
            <a:r>
              <a:rPr lang="en-US" dirty="0">
                <a:latin typeface="Times New Roman" panose="02020603050405020304" pitchFamily="18" charset="0"/>
                <a:cs typeface="Times New Roman" panose="02020603050405020304" pitchFamily="18" charset="0"/>
              </a:rPr>
              <a:t> motherboards typically measure 30.5cm x 24.4cm( 12 × 13 in.) and can fit inside mid or full tower cases. The extra size means this type of motherboard comes with multiple </a:t>
            </a:r>
            <a:r>
              <a:rPr lang="en-US" dirty="0" err="1">
                <a:latin typeface="Times New Roman" panose="02020603050405020304" pitchFamily="18" charset="0"/>
                <a:cs typeface="Times New Roman" panose="02020603050405020304" pitchFamily="18" charset="0"/>
              </a:rPr>
              <a:t>PCIe</a:t>
            </a:r>
            <a:r>
              <a:rPr lang="en-US" dirty="0">
                <a:latin typeface="Times New Roman" panose="02020603050405020304" pitchFamily="18" charset="0"/>
                <a:cs typeface="Times New Roman" panose="02020603050405020304" pitchFamily="18" charset="0"/>
              </a:rPr>
              <a:t> lanes allowing for </a:t>
            </a:r>
            <a:r>
              <a:rPr lang="en-US" b="1" dirty="0">
                <a:latin typeface="Times New Roman" panose="02020603050405020304" pitchFamily="18" charset="0"/>
                <a:cs typeface="Times New Roman" panose="02020603050405020304" pitchFamily="18" charset="0"/>
              </a:rPr>
              <a:t>multi-GPU(Graphic processing unit) support</a:t>
            </a:r>
            <a:r>
              <a:rPr lang="en-US" dirty="0">
                <a:latin typeface="Times New Roman" panose="02020603050405020304" pitchFamily="18" charset="0"/>
                <a:cs typeface="Times New Roman" panose="02020603050405020304" pitchFamily="18" charset="0"/>
              </a:rPr>
              <a:t>.  for gamers and enthusiasts looking to take full advantage of the latest gaming hardware, ATX motherboards feature higher RAM capacity and are often better for extreme </a:t>
            </a:r>
            <a:r>
              <a:rPr lang="en-US" b="1" dirty="0">
                <a:latin typeface="Times New Roman" panose="02020603050405020304" pitchFamily="18" charset="0"/>
                <a:cs typeface="Times New Roman" panose="02020603050405020304" pitchFamily="18" charset="0"/>
              </a:rPr>
              <a:t>overclocking.</a:t>
            </a:r>
            <a:r>
              <a:rPr lang="en-US" dirty="0">
                <a:latin typeface="Times New Roman" panose="02020603050405020304" pitchFamily="18" charset="0"/>
                <a:cs typeface="Times New Roman" panose="02020603050405020304" pitchFamily="18" charset="0"/>
              </a:rPr>
              <a:t> </a:t>
            </a:r>
          </a:p>
          <a:p>
            <a:pPr marL="0" indent="0">
              <a:buNone/>
            </a:pPr>
            <a:endParaRPr lang="en-US" dirty="0">
              <a:solidFill>
                <a:srgbClr val="00B0F0"/>
              </a:solidFill>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56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9036"/>
            <a:ext cx="10515600" cy="5437927"/>
          </a:xfrm>
        </p:spPr>
        <p:txBody>
          <a:bodyPr/>
          <a:lstStyle/>
          <a:p>
            <a:pPr marL="0" indent="0" algn="just">
              <a:buNone/>
            </a:pPr>
            <a:r>
              <a:rPr lang="en-US" b="1" u="sng" dirty="0">
                <a:solidFill>
                  <a:srgbClr val="00B0F0"/>
                </a:solidFill>
                <a:latin typeface="Times New Roman" panose="02020603050405020304" pitchFamily="18" charset="0"/>
                <a:cs typeface="Times New Roman" panose="02020603050405020304" pitchFamily="18" charset="0"/>
              </a:rPr>
              <a:t>2. Micro ATX:</a:t>
            </a:r>
          </a:p>
          <a:p>
            <a:pPr marL="0" indent="0" algn="just">
              <a:buNone/>
            </a:pPr>
            <a:r>
              <a:rPr lang="en-US" dirty="0">
                <a:latin typeface="Times New Roman" panose="02020603050405020304" pitchFamily="18" charset="0"/>
                <a:cs typeface="Times New Roman" panose="02020603050405020304" pitchFamily="18" charset="0"/>
              </a:rPr>
              <a:t>It is an evolution of ATX. Its measures are 9.6 × 9.6 inches. The Micro-ATX supports up to four expansion slots that can combine freely with ISA, PCI, PCI / ISA shared, and AGP. Mounting holes changed from the Standard ATX, since the measurements are different, but they are also compatible with most ATX cabinets.</a:t>
            </a: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type of motherboard form factor supports both Intel and AMD processors. It is commonly used on Small Form Factor Desktop Computers.</a:t>
            </a:r>
          </a:p>
          <a:p>
            <a:pPr marL="0" indent="0">
              <a:buNone/>
            </a:pPr>
            <a:endParaRPr lang="en-US" dirty="0"/>
          </a:p>
        </p:txBody>
      </p:sp>
    </p:spTree>
    <p:extLst>
      <p:ext uri="{BB962C8B-B14F-4D97-AF65-F5344CB8AC3E}">
        <p14:creationId xmlns:p14="http://schemas.microsoft.com/office/powerpoint/2010/main" val="1169213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641</TotalTime>
  <Words>3204</Words>
  <Application>Microsoft Office PowerPoint</Application>
  <PresentationFormat>Widescreen</PresentationFormat>
  <Paragraphs>228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Century Gothic</vt:lpstr>
      <vt:lpstr>Times New Roman</vt:lpstr>
      <vt:lpstr>Wingdings</vt:lpstr>
      <vt:lpstr>Wingdings 3</vt:lpstr>
      <vt:lpstr>Ion</vt:lpstr>
      <vt:lpstr>Lesson - 3</vt:lpstr>
      <vt:lpstr>Introduction to system BIOS </vt:lpstr>
      <vt:lpstr>Users can perform different functions by using the BIOS user interface, which is discussed below: </vt:lpstr>
      <vt:lpstr>Function of BIOS </vt:lpstr>
      <vt:lpstr>PowerPoint Presentation</vt:lpstr>
      <vt:lpstr>Introduction to Motherboard: </vt:lpstr>
      <vt:lpstr>Features of motherboard</vt:lpstr>
      <vt:lpstr>Motherboard form factor</vt:lpstr>
      <vt:lpstr>PowerPoint Presentation</vt:lpstr>
      <vt:lpstr>3. Mini-ITX Mini ITX is a low-power consumption motherboard format of 6.7 × 6.7 inches. It contain two PCIs . Although this type of motherboard was designed with the aim of empowering teams of low consumption, at present there are no limits and they have grown by giant steps in terms of benefits. Mini ITX is a standard format for all types of equipment, such as vehicle embedded computers, industrial applications, and IoT.  </vt:lpstr>
      <vt:lpstr>PowerPoint Presentation</vt:lpstr>
      <vt:lpstr>Brief comparison of motherboard form factor</vt:lpstr>
      <vt:lpstr>Peripheral component interconnect (PCI) local bus</vt:lpstr>
      <vt:lpstr>PowerPoint Presentation</vt:lpstr>
      <vt:lpstr>Types of  PCI</vt:lpstr>
      <vt:lpstr>The internal Power supply</vt:lpstr>
      <vt:lpstr>PowerPoint Presentation</vt:lpstr>
      <vt:lpstr>Parts of power supply </vt:lpstr>
      <vt:lpstr>Parts of power supply </vt:lpstr>
      <vt:lpstr>PowerPoint Presentation</vt:lpstr>
      <vt:lpstr>Introduction to Hard Drive</vt:lpstr>
      <vt:lpstr>Introduction to Hard Drive</vt:lpstr>
      <vt:lpstr>Components of an HDD </vt:lpstr>
      <vt:lpstr>Components of an HDD </vt:lpstr>
      <vt:lpstr>Partitioning, partition size and Drive lettering </vt:lpstr>
      <vt:lpstr>Why we need partitioning in computer system?</vt:lpstr>
      <vt:lpstr>Types of Partitions</vt:lpstr>
      <vt:lpstr>PowerPoint Presentation</vt:lpstr>
      <vt:lpstr>Formatting and types</vt:lpstr>
      <vt:lpstr>How to perform formatting ?</vt:lpstr>
      <vt:lpstr>Advantages of formatting a disk</vt:lpstr>
      <vt:lpstr>Formatting  types</vt:lpstr>
      <vt:lpstr>Formatting  types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- 3</dc:title>
  <dc:creator>Teams_IT</dc:creator>
  <cp:lastModifiedBy>Lenovo</cp:lastModifiedBy>
  <cp:revision>88</cp:revision>
  <dcterms:created xsi:type="dcterms:W3CDTF">2024-05-28T01:00:02Z</dcterms:created>
  <dcterms:modified xsi:type="dcterms:W3CDTF">2025-07-30T04:04:58Z</dcterms:modified>
</cp:coreProperties>
</file>